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03" r:id="rId5"/>
    <p:sldId id="305" r:id="rId6"/>
    <p:sldId id="307" r:id="rId7"/>
    <p:sldId id="309" r:id="rId8"/>
    <p:sldId id="260" r:id="rId9"/>
    <p:sldId id="261" r:id="rId10"/>
  </p:sldIdLst>
  <p:sldSz cx="9144000" cy="6858000" type="screen4x3"/>
  <p:notesSz cx="6794500" cy="99314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AB"/>
    <a:srgbClr val="5E6EBA"/>
    <a:srgbClr val="57BCE9"/>
    <a:srgbClr val="F14F12"/>
    <a:srgbClr val="6C284F"/>
    <a:srgbClr val="9B221F"/>
    <a:srgbClr val="0030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57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ydom, Erina (Ms) (Summerstrand Campus South)" userId="1995c04f-8316-4b7d-8bc9-2282c9c7c1ad" providerId="ADAL" clId="{424F27CD-2295-499B-8325-76F6187F97CB}"/>
    <pc:docChg chg="modSld">
      <pc:chgData name="Strydom, Erina (Ms) (Summerstrand Campus South)" userId="1995c04f-8316-4b7d-8bc9-2282c9c7c1ad" providerId="ADAL" clId="{424F27CD-2295-499B-8325-76F6187F97CB}" dt="2025-05-07T04:27:15.875" v="25" actId="20577"/>
      <pc:docMkLst>
        <pc:docMk/>
      </pc:docMkLst>
      <pc:sldChg chg="modSp mod">
        <pc:chgData name="Strydom, Erina (Ms) (Summerstrand Campus South)" userId="1995c04f-8316-4b7d-8bc9-2282c9c7c1ad" providerId="ADAL" clId="{424F27CD-2295-499B-8325-76F6187F97CB}" dt="2025-05-07T04:27:15.875" v="25" actId="20577"/>
        <pc:sldMkLst>
          <pc:docMk/>
          <pc:sldMk cId="0" sldId="260"/>
        </pc:sldMkLst>
        <pc:spChg chg="mod">
          <ac:chgData name="Strydom, Erina (Ms) (Summerstrand Campus South)" userId="1995c04f-8316-4b7d-8bc9-2282c9c7c1ad" providerId="ADAL" clId="{424F27CD-2295-499B-8325-76F6187F97CB}" dt="2025-05-07T04:27:15.875" v="25" actId="20577"/>
          <ac:spMkLst>
            <pc:docMk/>
            <pc:sldMk cId="0" sldId="260"/>
            <ac:spMk id="3" creationId="{658977B2-537B-C1DD-04D8-07D906964A1B}"/>
          </ac:spMkLst>
        </pc:spChg>
      </pc:sldChg>
    </pc:docChg>
  </pc:docChgLst>
  <pc:docChgLst>
    <pc:chgData name="Strydom, Erina (Ms) (Summerstrand Campus South)" userId="1995c04f-8316-4b7d-8bc9-2282c9c7c1ad" providerId="ADAL" clId="{F0996010-4DDD-41E7-813A-671BC2EA83AE}"/>
    <pc:docChg chg="undo custSel modSld">
      <pc:chgData name="Strydom, Erina (Ms) (Summerstrand Campus South)" userId="1995c04f-8316-4b7d-8bc9-2282c9c7c1ad" providerId="ADAL" clId="{F0996010-4DDD-41E7-813A-671BC2EA83AE}" dt="2025-04-14T13:06:13.162" v="334" actId="20577"/>
      <pc:docMkLst>
        <pc:docMk/>
      </pc:docMkLst>
      <pc:sldChg chg="modSp mod">
        <pc:chgData name="Strydom, Erina (Ms) (Summerstrand Campus South)" userId="1995c04f-8316-4b7d-8bc9-2282c9c7c1ad" providerId="ADAL" clId="{F0996010-4DDD-41E7-813A-671BC2EA83AE}" dt="2025-04-14T13:06:13.162" v="334" actId="20577"/>
        <pc:sldMkLst>
          <pc:docMk/>
          <pc:sldMk cId="0" sldId="260"/>
        </pc:sldMkLst>
        <pc:spChg chg="mod">
          <ac:chgData name="Strydom, Erina (Ms) (Summerstrand Campus South)" userId="1995c04f-8316-4b7d-8bc9-2282c9c7c1ad" providerId="ADAL" clId="{F0996010-4DDD-41E7-813A-671BC2EA83AE}" dt="2025-04-14T13:06:13.162" v="334" actId="20577"/>
          <ac:spMkLst>
            <pc:docMk/>
            <pc:sldMk cId="0" sldId="260"/>
            <ac:spMk id="3" creationId="{658977B2-537B-C1DD-04D8-07D906964A1B}"/>
          </ac:spMkLst>
        </pc:spChg>
      </pc:sldChg>
      <pc:sldChg chg="modSp mod">
        <pc:chgData name="Strydom, Erina (Ms) (Summerstrand Campus South)" userId="1995c04f-8316-4b7d-8bc9-2282c9c7c1ad" providerId="ADAL" clId="{F0996010-4DDD-41E7-813A-671BC2EA83AE}" dt="2025-02-18T09:32:20.688" v="267" actId="20577"/>
        <pc:sldMkLst>
          <pc:docMk/>
          <pc:sldMk cId="0" sldId="261"/>
        </pc:sldMkLst>
        <pc:spChg chg="mod">
          <ac:chgData name="Strydom, Erina (Ms) (Summerstrand Campus South)" userId="1995c04f-8316-4b7d-8bc9-2282c9c7c1ad" providerId="ADAL" clId="{F0996010-4DDD-41E7-813A-671BC2EA83AE}" dt="2025-02-18T09:32:20.688" v="267" actId="20577"/>
          <ac:spMkLst>
            <pc:docMk/>
            <pc:sldMk cId="0" sldId="261"/>
            <ac:spMk id="8196" creationId="{EC231320-87F2-00D0-9A9A-68B93627A772}"/>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29" descr="Law">
            <a:extLst>
              <a:ext uri="{FF2B5EF4-FFF2-40B4-BE49-F238E27FC236}">
                <a16:creationId xmlns:a16="http://schemas.microsoft.com/office/drawing/2014/main" id="{F49A963E-7364-F32B-5711-EA0FC575CB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5292725" y="2420938"/>
            <a:ext cx="3455988" cy="2376487"/>
          </a:xfrm>
        </p:spPr>
        <p:txBody>
          <a:bodyPr/>
          <a:lstStyle>
            <a:lvl1pPr algn="ctr">
              <a:defRPr sz="3600"/>
            </a:lvl1pPr>
          </a:lstStyle>
          <a:p>
            <a:pPr lvl="0"/>
            <a:r>
              <a:rPr lang="en-GB" altLang="en-US" noProof="0"/>
              <a:t>Click to edit Master title style</a:t>
            </a:r>
          </a:p>
        </p:txBody>
      </p:sp>
      <p:sp>
        <p:nvSpPr>
          <p:cNvPr id="3075" name="Rectangle 3"/>
          <p:cNvSpPr>
            <a:spLocks noGrp="1" noChangeArrowheads="1"/>
          </p:cNvSpPr>
          <p:nvPr>
            <p:ph type="subTitle" idx="1"/>
          </p:nvPr>
        </p:nvSpPr>
        <p:spPr>
          <a:xfrm>
            <a:off x="5292725" y="5300663"/>
            <a:ext cx="3457575" cy="792162"/>
          </a:xfrm>
        </p:spPr>
        <p:txBody>
          <a:bodyPr/>
          <a:lstStyle>
            <a:lvl1pPr marL="0" indent="0" algn="ctr">
              <a:buFont typeface="Wingdings" panose="05000000000000000000" pitchFamily="2" charset="2"/>
              <a:buNone/>
              <a:defRPr>
                <a:solidFill>
                  <a:schemeClr val="bg1"/>
                </a:solidFill>
              </a:defRPr>
            </a:lvl1pPr>
          </a:lstStyle>
          <a:p>
            <a:pPr lvl="0"/>
            <a:r>
              <a:rPr lang="en-GB" altLang="en-US" noProof="0"/>
              <a:t>Click to edit Master subtitle style</a:t>
            </a:r>
          </a:p>
        </p:txBody>
      </p:sp>
    </p:spTree>
    <p:extLst>
      <p:ext uri="{BB962C8B-B14F-4D97-AF65-F5344CB8AC3E}">
        <p14:creationId xmlns:p14="http://schemas.microsoft.com/office/powerpoint/2010/main" val="33866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01420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9550" y="115888"/>
            <a:ext cx="2125663" cy="60102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79388" y="115888"/>
            <a:ext cx="6227762" cy="60102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575203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MU Title Slide">
    <p:spTree>
      <p:nvGrpSpPr>
        <p:cNvPr id="1" name=""/>
        <p:cNvGrpSpPr/>
        <p:nvPr/>
      </p:nvGrpSpPr>
      <p:grpSpPr>
        <a:xfrm>
          <a:off x="0" y="0"/>
          <a:ext cx="0" cy="0"/>
          <a:chOff x="0" y="0"/>
          <a:chExt cx="0" cy="0"/>
        </a:xfrm>
      </p:grpSpPr>
      <p:sp>
        <p:nvSpPr>
          <p:cNvPr id="2" name="Title 1"/>
          <p:cNvSpPr>
            <a:spLocks noGrp="1"/>
          </p:cNvSpPr>
          <p:nvPr>
            <p:ph type="title"/>
          </p:nvPr>
        </p:nvSpPr>
        <p:spPr>
          <a:xfrm>
            <a:off x="628651" y="3468476"/>
            <a:ext cx="7886700" cy="757904"/>
          </a:xfrm>
          <a:prstGeom prst="rect">
            <a:avLst/>
          </a:prstGeom>
        </p:spPr>
        <p:txBody>
          <a:bodyPr>
            <a:normAutofit/>
          </a:bodyPr>
          <a:lstStyle>
            <a:lvl1pPr algn="ctr">
              <a:defRPr sz="2700" b="1">
                <a:solidFill>
                  <a:schemeClr val="bg1"/>
                </a:solidFill>
                <a:latin typeface="Avenir LT 45 Book" panose="020B0503020000020003" pitchFamily="34" charset="0"/>
              </a:defRPr>
            </a:lvl1pPr>
          </a:lstStyle>
          <a:p>
            <a:r>
              <a:rPr lang="en-US"/>
              <a:t>Click to edit Master title style</a:t>
            </a:r>
            <a:endParaRPr lang="en-ZA" dirty="0"/>
          </a:p>
        </p:txBody>
      </p:sp>
      <p:sp>
        <p:nvSpPr>
          <p:cNvPr id="7" name="Text Placeholder 6"/>
          <p:cNvSpPr>
            <a:spLocks noGrp="1"/>
          </p:cNvSpPr>
          <p:nvPr>
            <p:ph type="body" sz="quarter" idx="13"/>
          </p:nvPr>
        </p:nvSpPr>
        <p:spPr>
          <a:xfrm>
            <a:off x="628651" y="4360946"/>
            <a:ext cx="7886700" cy="429759"/>
          </a:xfrm>
          <a:prstGeom prst="rect">
            <a:avLst/>
          </a:prstGeom>
        </p:spPr>
        <p:txBody>
          <a:bodyPr>
            <a:normAutofit/>
          </a:bodyPr>
          <a:lstStyle>
            <a:lvl1pPr marL="0" indent="0" algn="ctr">
              <a:buNone/>
              <a:defRPr sz="1800" b="1">
                <a:solidFill>
                  <a:schemeClr val="bg1"/>
                </a:solidFill>
                <a:latin typeface="Avenir LT 45 Book" panose="020B0503020000020003" pitchFamily="34" charset="0"/>
              </a:defRPr>
            </a:lvl1pPr>
          </a:lstStyle>
          <a:p>
            <a:pPr lvl="0"/>
            <a:r>
              <a:rPr lang="en-US"/>
              <a:t>Edit Master text styles</a:t>
            </a:r>
          </a:p>
        </p:txBody>
      </p:sp>
      <p:sp>
        <p:nvSpPr>
          <p:cNvPr id="11" name="Text Placeholder 10"/>
          <p:cNvSpPr>
            <a:spLocks noGrp="1"/>
          </p:cNvSpPr>
          <p:nvPr>
            <p:ph type="body" sz="quarter" idx="15"/>
          </p:nvPr>
        </p:nvSpPr>
        <p:spPr>
          <a:xfrm>
            <a:off x="628651" y="5018581"/>
            <a:ext cx="7886700" cy="365871"/>
          </a:xfrm>
          <a:prstGeom prst="rect">
            <a:avLst/>
          </a:prstGeom>
        </p:spPr>
        <p:txBody>
          <a:bodyPr/>
          <a:lstStyle>
            <a:lvl1pPr marL="0" indent="0" algn="ctr">
              <a:buNone/>
              <a:defRPr sz="1500">
                <a:solidFill>
                  <a:schemeClr val="bg1"/>
                </a:solidFill>
                <a:latin typeface="Avenir LT 45 Book" panose="020B0503020000020003" pitchFamily="34" charset="0"/>
              </a:defRPr>
            </a:lvl1pPr>
          </a:lstStyle>
          <a:p>
            <a:pPr lvl="0"/>
            <a:r>
              <a:rPr lang="en-US" dirty="0"/>
              <a:t>Edit Master text styles</a:t>
            </a:r>
          </a:p>
        </p:txBody>
      </p:sp>
      <p:sp>
        <p:nvSpPr>
          <p:cNvPr id="13" name="Text Placeholder 12"/>
          <p:cNvSpPr>
            <a:spLocks noGrp="1"/>
          </p:cNvSpPr>
          <p:nvPr>
            <p:ph type="body" sz="quarter" idx="16"/>
          </p:nvPr>
        </p:nvSpPr>
        <p:spPr>
          <a:xfrm>
            <a:off x="628651" y="5472361"/>
            <a:ext cx="7886700" cy="365871"/>
          </a:xfrm>
          <a:prstGeom prst="rect">
            <a:avLst/>
          </a:prstGeom>
        </p:spPr>
        <p:txBody>
          <a:bodyPr>
            <a:normAutofit/>
          </a:bodyPr>
          <a:lstStyle>
            <a:lvl1pPr marL="0" indent="0" algn="ctr">
              <a:buNone/>
              <a:defRPr sz="1500">
                <a:solidFill>
                  <a:schemeClr val="bg1"/>
                </a:solidFill>
                <a:latin typeface="Avenir LT 45 Book" panose="020B0503020000020003" pitchFamily="34" charset="0"/>
              </a:defRPr>
            </a:lvl1pPr>
          </a:lstStyle>
          <a:p>
            <a:pPr lvl="0"/>
            <a:r>
              <a:rPr lang="en-US" dirty="0"/>
              <a:t>Edit Master text styles</a:t>
            </a:r>
          </a:p>
        </p:txBody>
      </p:sp>
      <p:sp>
        <p:nvSpPr>
          <p:cNvPr id="14" name="Text Placeholder 12"/>
          <p:cNvSpPr>
            <a:spLocks noGrp="1"/>
          </p:cNvSpPr>
          <p:nvPr>
            <p:ph type="body" sz="quarter" idx="17"/>
          </p:nvPr>
        </p:nvSpPr>
        <p:spPr>
          <a:xfrm>
            <a:off x="628651" y="5926140"/>
            <a:ext cx="7886700" cy="435072"/>
          </a:xfrm>
          <a:prstGeom prst="rect">
            <a:avLst/>
          </a:prstGeom>
        </p:spPr>
        <p:txBody>
          <a:bodyPr>
            <a:normAutofit/>
          </a:bodyPr>
          <a:lstStyle>
            <a:lvl1pPr marL="0" indent="0" algn="ctr">
              <a:buNone/>
              <a:defRPr sz="1800">
                <a:solidFill>
                  <a:schemeClr val="bg1"/>
                </a:solidFill>
                <a:latin typeface="Avenir LT 45 Book" panose="020B0503020000020003" pitchFamily="34" charset="0"/>
              </a:defRPr>
            </a:lvl1pPr>
          </a:lstStyle>
          <a:p>
            <a:pPr lvl="0"/>
            <a:r>
              <a:rPr lang="en-US"/>
              <a:t>Edit Master text styles</a:t>
            </a:r>
          </a:p>
        </p:txBody>
      </p:sp>
    </p:spTree>
    <p:extLst>
      <p:ext uri="{BB962C8B-B14F-4D97-AF65-F5344CB8AC3E}">
        <p14:creationId xmlns:p14="http://schemas.microsoft.com/office/powerpoint/2010/main" val="44270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58535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855289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79388" y="1125538"/>
            <a:ext cx="4176712" cy="5000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08500" y="1125538"/>
            <a:ext cx="4176713" cy="5000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058199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850801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74131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623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23361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3361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EBAB"/>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F2F9DDD-8499-7CD2-448F-AE9170ECBE91}"/>
              </a:ext>
            </a:extLst>
          </p:cNvPr>
          <p:cNvSpPr>
            <a:spLocks noGrp="1" noChangeArrowheads="1"/>
          </p:cNvSpPr>
          <p:nvPr>
            <p:ph type="title"/>
          </p:nvPr>
        </p:nvSpPr>
        <p:spPr bwMode="auto">
          <a:xfrm>
            <a:off x="179388" y="115888"/>
            <a:ext cx="8374062"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D130D3FF-7EF2-4664-2ADC-8AEDD3D300DD}"/>
              </a:ext>
            </a:extLst>
          </p:cNvPr>
          <p:cNvSpPr>
            <a:spLocks noGrp="1" noChangeArrowheads="1"/>
          </p:cNvSpPr>
          <p:nvPr>
            <p:ph type="body" idx="1"/>
          </p:nvPr>
        </p:nvSpPr>
        <p:spPr bwMode="auto">
          <a:xfrm>
            <a:off x="179388" y="1125538"/>
            <a:ext cx="8505825"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2E2E52FE-45FB-6843-29C0-EC799DB12DDA}"/>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57200" y="6126163"/>
            <a:ext cx="15255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6">
            <a:extLst>
              <a:ext uri="{FF2B5EF4-FFF2-40B4-BE49-F238E27FC236}">
                <a16:creationId xmlns:a16="http://schemas.microsoft.com/office/drawing/2014/main" id="{343C51CA-5B17-6F4F-99AB-4846E54F723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208963" y="6126163"/>
            <a:ext cx="477837"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66"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Lst>
  <p:txStyles>
    <p:titleStyle>
      <a:lvl1pPr algn="l" rtl="0" eaLnBrk="0" fontAlgn="base" hangingPunct="0">
        <a:spcBef>
          <a:spcPct val="0"/>
        </a:spcBef>
        <a:spcAft>
          <a:spcPct val="0"/>
        </a:spcAft>
        <a:defRPr sz="3200" b="1" kern="1200">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Arial" panose="020B0604020202020204" pitchFamily="34" charset="0"/>
        </a:defRPr>
      </a:lvl2pPr>
      <a:lvl3pPr algn="l" rtl="0" eaLnBrk="0" fontAlgn="base" hangingPunct="0">
        <a:spcBef>
          <a:spcPct val="0"/>
        </a:spcBef>
        <a:spcAft>
          <a:spcPct val="0"/>
        </a:spcAft>
        <a:defRPr sz="3200" b="1">
          <a:solidFill>
            <a:schemeClr val="bg1"/>
          </a:solidFill>
          <a:latin typeface="Arial" panose="020B0604020202020204" pitchFamily="34" charset="0"/>
        </a:defRPr>
      </a:lvl3pPr>
      <a:lvl4pPr algn="l" rtl="0" eaLnBrk="0" fontAlgn="base" hangingPunct="0">
        <a:spcBef>
          <a:spcPct val="0"/>
        </a:spcBef>
        <a:spcAft>
          <a:spcPct val="0"/>
        </a:spcAft>
        <a:defRPr sz="3200" b="1">
          <a:solidFill>
            <a:schemeClr val="bg1"/>
          </a:solidFill>
          <a:latin typeface="Arial" panose="020B0604020202020204" pitchFamily="34" charset="0"/>
        </a:defRPr>
      </a:lvl4pPr>
      <a:lvl5pPr algn="l" rtl="0" eaLnBrk="0" fontAlgn="base" hangingPunct="0">
        <a:spcBef>
          <a:spcPct val="0"/>
        </a:spcBef>
        <a:spcAft>
          <a:spcPct val="0"/>
        </a:spcAft>
        <a:defRPr sz="3200" b="1">
          <a:solidFill>
            <a:schemeClr val="bg1"/>
          </a:solidFill>
          <a:latin typeface="Arial" panose="020B0604020202020204" pitchFamily="34" charset="0"/>
        </a:defRPr>
      </a:lvl5pPr>
      <a:lvl6pPr marL="457200" algn="l" rtl="0" fontAlgn="base">
        <a:spcBef>
          <a:spcPct val="0"/>
        </a:spcBef>
        <a:spcAft>
          <a:spcPct val="0"/>
        </a:spcAft>
        <a:defRPr sz="3200" b="1">
          <a:solidFill>
            <a:schemeClr val="bg1"/>
          </a:solidFill>
          <a:latin typeface="Arial" panose="020B0604020202020204" pitchFamily="34" charset="0"/>
        </a:defRPr>
      </a:lvl6pPr>
      <a:lvl7pPr marL="914400" algn="l" rtl="0" fontAlgn="base">
        <a:spcBef>
          <a:spcPct val="0"/>
        </a:spcBef>
        <a:spcAft>
          <a:spcPct val="0"/>
        </a:spcAft>
        <a:defRPr sz="3200" b="1">
          <a:solidFill>
            <a:schemeClr val="bg1"/>
          </a:solidFill>
          <a:latin typeface="Arial" panose="020B0604020202020204" pitchFamily="34" charset="0"/>
        </a:defRPr>
      </a:lvl7pPr>
      <a:lvl8pPr marL="1371600" algn="l" rtl="0" fontAlgn="base">
        <a:spcBef>
          <a:spcPct val="0"/>
        </a:spcBef>
        <a:spcAft>
          <a:spcPct val="0"/>
        </a:spcAft>
        <a:defRPr sz="3200" b="1">
          <a:solidFill>
            <a:schemeClr val="bg1"/>
          </a:solidFill>
          <a:latin typeface="Arial" panose="020B0604020202020204" pitchFamily="34" charset="0"/>
        </a:defRPr>
      </a:lvl8pPr>
      <a:lvl9pPr marL="1828800" algn="l" rtl="0" fontAlgn="base">
        <a:spcBef>
          <a:spcPct val="0"/>
        </a:spcBef>
        <a:spcAft>
          <a:spcPct val="0"/>
        </a:spcAft>
        <a:defRPr sz="3200" b="1">
          <a:solidFill>
            <a:schemeClr val="bg1"/>
          </a:solidFill>
          <a:latin typeface="Arial" panose="020B0604020202020204" pitchFamily="34" charset="0"/>
        </a:defRPr>
      </a:lvl9pPr>
    </p:titleStyle>
    <p:bodyStyle>
      <a:lvl1pPr marL="173038" indent="-173038" algn="l" rtl="0" eaLnBrk="0" fontAlgn="base" hangingPunct="0">
        <a:spcBef>
          <a:spcPct val="20000"/>
        </a:spcBef>
        <a:spcAft>
          <a:spcPct val="0"/>
        </a:spcAft>
        <a:buClr>
          <a:srgbClr val="5E6EBA"/>
        </a:buClr>
        <a:buFont typeface="Wingdings" panose="05000000000000000000" pitchFamily="2" charset="2"/>
        <a:buChar char="§"/>
        <a:defRPr sz="2400" kern="1200">
          <a:solidFill>
            <a:srgbClr val="003057"/>
          </a:solidFill>
          <a:latin typeface="+mn-lt"/>
          <a:ea typeface="+mn-ea"/>
          <a:cs typeface="+mn-cs"/>
        </a:defRPr>
      </a:lvl1pPr>
      <a:lvl2pPr marL="347663" indent="-173038" algn="l" rtl="0" eaLnBrk="0" fontAlgn="base" hangingPunct="0">
        <a:spcBef>
          <a:spcPct val="20000"/>
        </a:spcBef>
        <a:spcAft>
          <a:spcPct val="0"/>
        </a:spcAft>
        <a:buClr>
          <a:srgbClr val="003057"/>
        </a:buClr>
        <a:buChar char="•"/>
        <a:defRPr sz="2400" kern="1200">
          <a:solidFill>
            <a:schemeClr val="tx1"/>
          </a:solidFill>
          <a:latin typeface="+mn-lt"/>
          <a:ea typeface="+mn-ea"/>
          <a:cs typeface="+mn-cs"/>
        </a:defRPr>
      </a:lvl2pPr>
      <a:lvl3pPr marL="547688" indent="-198438"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D1C80FC-0E5C-100A-3C53-D4FB47723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442913"/>
            <a:ext cx="9140825"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2FB1EA68-1025-D5F7-B712-CB6BB5EC3CFD}"/>
              </a:ext>
            </a:extLst>
          </p:cNvPr>
          <p:cNvSpPr>
            <a:spLocks noGrp="1"/>
          </p:cNvSpPr>
          <p:nvPr>
            <p:ph type="title"/>
          </p:nvPr>
        </p:nvSpPr>
        <p:spPr>
          <a:xfrm>
            <a:off x="628650" y="4752975"/>
            <a:ext cx="7886700" cy="939800"/>
          </a:xfrm>
        </p:spPr>
        <p:txBody>
          <a:bodyPr>
            <a:normAutofit fontScale="90000"/>
          </a:bodyPr>
          <a:lstStyle/>
          <a:p>
            <a:pPr>
              <a:defRPr/>
            </a:pPr>
            <a:r>
              <a:rPr lang="en-ZA" altLang="en-US" sz="2800" dirty="0">
                <a:ea typeface="ＭＳ Ｐゴシック" panose="020B0600070205080204" pitchFamily="34" charset="-128"/>
              </a:rPr>
              <a:t>Faculty of Law</a:t>
            </a:r>
            <a:br>
              <a:rPr lang="en-ZA" altLang="en-US" sz="2800" dirty="0">
                <a:ea typeface="ＭＳ Ｐゴシック" panose="020B0600070205080204" pitchFamily="34" charset="-128"/>
              </a:rPr>
            </a:br>
            <a:r>
              <a:rPr lang="en-ZA" altLang="en-US" sz="2800" dirty="0">
                <a:ea typeface="ＭＳ Ｐゴシック" panose="020B0600070205080204" pitchFamily="34" charset="-128"/>
              </a:rPr>
              <a:t>Labour and Social Security Law Unit</a:t>
            </a:r>
          </a:p>
        </p:txBody>
      </p:sp>
      <p:sp>
        <p:nvSpPr>
          <p:cNvPr id="3076" name="Text Placeholder 3">
            <a:extLst>
              <a:ext uri="{FF2B5EF4-FFF2-40B4-BE49-F238E27FC236}">
                <a16:creationId xmlns:a16="http://schemas.microsoft.com/office/drawing/2014/main" id="{171673BD-5326-FFBF-76F1-8DB0ACF84F7A}"/>
              </a:ext>
            </a:extLst>
          </p:cNvPr>
          <p:cNvSpPr>
            <a:spLocks noGrp="1" noChangeArrowheads="1"/>
          </p:cNvSpPr>
          <p:nvPr>
            <p:ph type="body" sz="quarter" idx="15"/>
          </p:nvPr>
        </p:nvSpPr>
        <p:spPr>
          <a:xfrm>
            <a:off x="628650" y="5589588"/>
            <a:ext cx="7886700" cy="431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ZA" altLang="en-US" sz="2000">
                <a:latin typeface="Avenir LT 45 Book"/>
              </a:rPr>
              <a:t>PRACTICAL LABOUR LAW PROGRAMME</a:t>
            </a:r>
          </a:p>
        </p:txBody>
      </p:sp>
      <p:sp>
        <p:nvSpPr>
          <p:cNvPr id="5125" name="Text Placeholder 5">
            <a:extLst>
              <a:ext uri="{FF2B5EF4-FFF2-40B4-BE49-F238E27FC236}">
                <a16:creationId xmlns:a16="http://schemas.microsoft.com/office/drawing/2014/main" id="{6CC14B2D-B42E-CAB8-9D40-E6CEF7D8D607}"/>
              </a:ext>
            </a:extLst>
          </p:cNvPr>
          <p:cNvSpPr>
            <a:spLocks noGrp="1" noChangeArrowheads="1"/>
          </p:cNvSpPr>
          <p:nvPr>
            <p:ph type="body" sz="quarter" idx="17"/>
          </p:nvPr>
        </p:nvSpPr>
        <p:spPr>
          <a:xfrm>
            <a:off x="611188" y="6021388"/>
            <a:ext cx="7886700" cy="720725"/>
          </a:xfrm>
        </p:spPr>
        <p:txBody>
          <a:bodyPr/>
          <a:lstStyle/>
          <a:p>
            <a:pPr>
              <a:defRPr/>
            </a:pPr>
            <a:r>
              <a:rPr lang="en-US" sz="1600" i="1" kern="0" dirty="0">
                <a:solidFill>
                  <a:prstClr val="white"/>
                </a:solidFill>
                <a:latin typeface="Calibri"/>
              </a:rPr>
              <a:t>Don’t miss this opportunity to broaden your legal knowledge and skills in a </a:t>
            </a:r>
            <a:r>
              <a:rPr lang="en-US" sz="1600" i="1" kern="0" dirty="0" err="1">
                <a:solidFill>
                  <a:prstClr val="white"/>
                </a:solidFill>
                <a:latin typeface="Calibri"/>
              </a:rPr>
              <a:t>labour</a:t>
            </a:r>
            <a:r>
              <a:rPr lang="en-US" sz="1600" i="1" kern="0" dirty="0">
                <a:solidFill>
                  <a:prstClr val="white"/>
                </a:solidFill>
                <a:latin typeface="Calibri"/>
              </a:rPr>
              <a:t> relations environment</a:t>
            </a:r>
          </a:p>
          <a:p>
            <a:pPr>
              <a:defRPr/>
            </a:pPr>
            <a:endParaRPr lang="en-ZA"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33ADB02-9A56-A600-5CBD-131B6304BCFA}"/>
              </a:ext>
            </a:extLst>
          </p:cNvPr>
          <p:cNvSpPr>
            <a:spLocks noGrp="1" noChangeArrowheads="1"/>
          </p:cNvSpPr>
          <p:nvPr>
            <p:ph type="title"/>
          </p:nvPr>
        </p:nvSpPr>
        <p:spPr/>
        <p:txBody>
          <a:bodyPr/>
          <a:lstStyle/>
          <a:p>
            <a:pPr algn="ctr" eaLnBrk="1" hangingPunct="1"/>
            <a:r>
              <a:rPr lang="en-US" altLang="en-US" sz="2800">
                <a:solidFill>
                  <a:schemeClr val="tx1"/>
                </a:solidFill>
              </a:rPr>
              <a:t>PRACTICAL LABOUR LAW PROGRAMME</a:t>
            </a:r>
            <a:br>
              <a:rPr lang="en-US" altLang="en-US" sz="2400">
                <a:solidFill>
                  <a:schemeClr val="tx1"/>
                </a:solidFill>
              </a:rPr>
            </a:br>
            <a:r>
              <a:rPr lang="en-US" altLang="en-US" sz="2400">
                <a:solidFill>
                  <a:schemeClr val="tx1"/>
                </a:solidFill>
              </a:rPr>
              <a:t>AIM OF THE PROGRAMME</a:t>
            </a:r>
          </a:p>
        </p:txBody>
      </p:sp>
      <p:sp>
        <p:nvSpPr>
          <p:cNvPr id="4099" name="Rectangle 3">
            <a:extLst>
              <a:ext uri="{FF2B5EF4-FFF2-40B4-BE49-F238E27FC236}">
                <a16:creationId xmlns:a16="http://schemas.microsoft.com/office/drawing/2014/main" id="{5313802D-AA61-B7AF-0AC6-C1A686B7CE96}"/>
              </a:ext>
            </a:extLst>
          </p:cNvPr>
          <p:cNvSpPr>
            <a:spLocks noGrp="1" noChangeArrowheads="1"/>
          </p:cNvSpPr>
          <p:nvPr>
            <p:ph type="body" idx="1"/>
          </p:nvPr>
        </p:nvSpPr>
        <p:spPr/>
        <p:txBody>
          <a:bodyPr/>
          <a:lstStyle/>
          <a:p>
            <a:pPr marL="0" indent="0" algn="just" eaLnBrk="1" hangingPunct="1">
              <a:buFont typeface="Wingdings" panose="05000000000000000000" pitchFamily="2" charset="2"/>
              <a:buNone/>
              <a:defRPr/>
            </a:pPr>
            <a:r>
              <a:rPr lang="en-US" sz="1200" dirty="0">
                <a:solidFill>
                  <a:schemeClr val="tx1"/>
                </a:solidFill>
              </a:rPr>
              <a:t>The aim of the </a:t>
            </a:r>
            <a:r>
              <a:rPr lang="en-US" sz="1200" dirty="0" err="1">
                <a:solidFill>
                  <a:schemeClr val="tx1"/>
                </a:solidFill>
              </a:rPr>
              <a:t>programme</a:t>
            </a:r>
            <a:r>
              <a:rPr lang="en-US" sz="1200" dirty="0">
                <a:solidFill>
                  <a:schemeClr val="tx1"/>
                </a:solidFill>
              </a:rPr>
              <a:t> is to give </a:t>
            </a:r>
            <a:r>
              <a:rPr lang="en-US" sz="1200" dirty="0" err="1">
                <a:solidFill>
                  <a:schemeClr val="tx1"/>
                </a:solidFill>
              </a:rPr>
              <a:t>labour</a:t>
            </a:r>
            <a:r>
              <a:rPr lang="en-US" sz="1200" dirty="0">
                <a:solidFill>
                  <a:schemeClr val="tx1"/>
                </a:solidFill>
              </a:rPr>
              <a:t> relations practitioners, human resources</a:t>
            </a:r>
            <a:br>
              <a:rPr lang="en-US" sz="1200" dirty="0">
                <a:solidFill>
                  <a:schemeClr val="tx1"/>
                </a:solidFill>
              </a:rPr>
            </a:br>
            <a:r>
              <a:rPr lang="en-US" sz="1200" dirty="0">
                <a:solidFill>
                  <a:schemeClr val="tx1"/>
                </a:solidFill>
              </a:rPr>
              <a:t>managers, and trade union officials the necessary legal knowledge and skills in a </a:t>
            </a:r>
            <a:r>
              <a:rPr lang="en-US" sz="1200" dirty="0" err="1">
                <a:solidFill>
                  <a:schemeClr val="tx1"/>
                </a:solidFill>
              </a:rPr>
              <a:t>labour</a:t>
            </a:r>
            <a:r>
              <a:rPr lang="en-US" sz="1200" dirty="0">
                <a:solidFill>
                  <a:schemeClr val="tx1"/>
                </a:solidFill>
              </a:rPr>
              <a:t> relations environment that is becoming increasingly technical and legalistic.  This </a:t>
            </a:r>
            <a:r>
              <a:rPr lang="en-US" sz="1200" dirty="0" err="1">
                <a:solidFill>
                  <a:schemeClr val="tx1"/>
                </a:solidFill>
              </a:rPr>
              <a:t>programme</a:t>
            </a:r>
            <a:r>
              <a:rPr lang="en-US" sz="1200" dirty="0">
                <a:solidFill>
                  <a:schemeClr val="tx1"/>
                </a:solidFill>
              </a:rPr>
              <a:t> provides participants an advanced knowledge of those areas of individual and collective </a:t>
            </a:r>
            <a:r>
              <a:rPr lang="en-US" sz="1200" dirty="0" err="1">
                <a:solidFill>
                  <a:schemeClr val="tx1"/>
                </a:solidFill>
              </a:rPr>
              <a:t>labour</a:t>
            </a:r>
            <a:r>
              <a:rPr lang="en-US" sz="1200" dirty="0">
                <a:solidFill>
                  <a:schemeClr val="tx1"/>
                </a:solidFill>
              </a:rPr>
              <a:t> law as well as dispute resolution mechanisms and strikes that are vitally important to the effective conduct of </a:t>
            </a:r>
            <a:r>
              <a:rPr lang="en-US" sz="1200" dirty="0" err="1">
                <a:solidFill>
                  <a:schemeClr val="tx1"/>
                </a:solidFill>
              </a:rPr>
              <a:t>labour</a:t>
            </a:r>
            <a:r>
              <a:rPr lang="en-US" sz="1200" dirty="0">
                <a:solidFill>
                  <a:schemeClr val="tx1"/>
                </a:solidFill>
              </a:rPr>
              <a:t> relations. The Programme is a registered Short Learning Programme at Nelson Mandela University.</a:t>
            </a:r>
          </a:p>
          <a:p>
            <a:pPr marL="0" indent="0" algn="just" eaLnBrk="1" hangingPunct="1">
              <a:buFont typeface="Wingdings" panose="05000000000000000000" pitchFamily="2" charset="2"/>
              <a:buNone/>
              <a:defRPr/>
            </a:pPr>
            <a:r>
              <a:rPr lang="en-US" sz="1200" dirty="0">
                <a:solidFill>
                  <a:schemeClr val="tx1"/>
                </a:solidFill>
              </a:rPr>
              <a:t>Through case studies, practical exercises and lectures, we teach participants greater skills in problem prevention, problem solving, and policy formulation within the </a:t>
            </a:r>
            <a:r>
              <a:rPr lang="en-US" sz="1200" dirty="0" err="1">
                <a:solidFill>
                  <a:schemeClr val="tx1"/>
                </a:solidFill>
              </a:rPr>
              <a:t>labour</a:t>
            </a:r>
            <a:r>
              <a:rPr lang="en-US" sz="1200" dirty="0">
                <a:solidFill>
                  <a:schemeClr val="tx1"/>
                </a:solidFill>
              </a:rPr>
              <a:t> law context.  The Programme has been presented on numerous occasions for the last 20 years, mostly in </a:t>
            </a:r>
            <a:r>
              <a:rPr lang="en-US" sz="1200" dirty="0" err="1">
                <a:solidFill>
                  <a:schemeClr val="tx1"/>
                </a:solidFill>
              </a:rPr>
              <a:t>Gqeberha</a:t>
            </a:r>
            <a:r>
              <a:rPr lang="en-US" sz="1200" dirty="0">
                <a:solidFill>
                  <a:schemeClr val="tx1"/>
                </a:solidFill>
              </a:rPr>
              <a:t> and East London, but also on request in Pretoria, Johannesburg, Durban, Cape Town, Polokwane and Mbombela.</a:t>
            </a:r>
          </a:p>
          <a:p>
            <a:pPr marL="0" indent="0" algn="just" eaLnBrk="1" hangingPunct="1">
              <a:buFont typeface="Wingdings" panose="05000000000000000000" pitchFamily="2" charset="2"/>
              <a:buNone/>
              <a:defRPr/>
            </a:pPr>
            <a:r>
              <a:rPr lang="en-US" sz="1200" dirty="0">
                <a:solidFill>
                  <a:schemeClr val="tx1"/>
                </a:solidFill>
              </a:rPr>
              <a:t>The Practical </a:t>
            </a:r>
            <a:r>
              <a:rPr lang="en-US" sz="1200" dirty="0" err="1">
                <a:solidFill>
                  <a:schemeClr val="tx1"/>
                </a:solidFill>
              </a:rPr>
              <a:t>Labour</a:t>
            </a:r>
            <a:r>
              <a:rPr lang="en-US" sz="1200" dirty="0">
                <a:solidFill>
                  <a:schemeClr val="tx1"/>
                </a:solidFill>
              </a:rPr>
              <a:t> Law Programme is also a bridging course for the Postgraduate Diploma in </a:t>
            </a:r>
            <a:r>
              <a:rPr lang="en-US" sz="1200" dirty="0" err="1">
                <a:solidFill>
                  <a:schemeClr val="tx1"/>
                </a:solidFill>
              </a:rPr>
              <a:t>Labour</a:t>
            </a:r>
            <a:r>
              <a:rPr lang="en-US" sz="1200" dirty="0">
                <a:solidFill>
                  <a:schemeClr val="tx1"/>
                </a:solidFill>
              </a:rPr>
              <a:t> Law Practice presented by the Department of Mercantile Law of the Faculty of Law, Nelson Mandela University as well as similar qualifications at other universities.  Students who do not comply with undergraduate qualifications that allow for direct access, will be considered for places if they obtain a 65% average or more for the Practical </a:t>
            </a:r>
            <a:r>
              <a:rPr lang="en-US" sz="1200" dirty="0" err="1">
                <a:solidFill>
                  <a:schemeClr val="tx1"/>
                </a:solidFill>
              </a:rPr>
              <a:t>Labour</a:t>
            </a:r>
            <a:r>
              <a:rPr lang="en-US" sz="1200" dirty="0">
                <a:solidFill>
                  <a:schemeClr val="tx1"/>
                </a:solidFill>
              </a:rPr>
              <a:t> Law Programme.</a:t>
            </a:r>
          </a:p>
          <a:p>
            <a:pPr algn="just" eaLnBrk="1" hangingPunct="1">
              <a:buFont typeface="Wingdings" panose="05000000000000000000" pitchFamily="2" charset="2"/>
              <a:buNone/>
              <a:defRPr/>
            </a:pPr>
            <a:r>
              <a:rPr lang="en-US" sz="1200" dirty="0">
                <a:solidFill>
                  <a:schemeClr val="tx1"/>
                </a:solidFill>
              </a:rPr>
              <a:t>The topics which will be covered intensively in the </a:t>
            </a:r>
            <a:r>
              <a:rPr lang="en-US" sz="1200" dirty="0" err="1">
                <a:solidFill>
                  <a:schemeClr val="tx1"/>
                </a:solidFill>
              </a:rPr>
              <a:t>programme</a:t>
            </a:r>
            <a:r>
              <a:rPr lang="en-US" sz="1200" dirty="0">
                <a:solidFill>
                  <a:schemeClr val="tx1"/>
                </a:solidFill>
              </a:rPr>
              <a:t> include:</a:t>
            </a:r>
          </a:p>
          <a:p>
            <a:pPr eaLnBrk="1" hangingPunct="1">
              <a:buFont typeface="Wingdings" panose="05000000000000000000" pitchFamily="2" charset="2"/>
              <a:buNone/>
              <a:defRPr/>
            </a:pPr>
            <a:r>
              <a:rPr lang="en-US" sz="1600" dirty="0">
                <a:solidFill>
                  <a:schemeClr val="tx1"/>
                </a:solidFill>
              </a:rPr>
              <a:t> </a:t>
            </a:r>
          </a:p>
          <a:p>
            <a:pPr eaLnBrk="1" hangingPunct="1">
              <a:buFont typeface="Wingdings" panose="05000000000000000000" pitchFamily="2" charset="2"/>
              <a:buNone/>
              <a:defRPr/>
            </a:pPr>
            <a:r>
              <a:rPr lang="en-US" sz="1400" b="1" dirty="0">
                <a:solidFill>
                  <a:schemeClr val="tx1"/>
                </a:solidFill>
              </a:rPr>
              <a:t>MODULE 1: INDIVIDUAL EMPLOYMENT LAW</a:t>
            </a:r>
            <a:endParaRPr lang="en-US" sz="1400" dirty="0">
              <a:solidFill>
                <a:schemeClr val="tx1"/>
              </a:solidFill>
            </a:endParaRPr>
          </a:p>
          <a:p>
            <a:pPr eaLnBrk="1" hangingPunct="1">
              <a:defRPr/>
            </a:pPr>
            <a:r>
              <a:rPr lang="en-US" sz="1200" dirty="0">
                <a:solidFill>
                  <a:schemeClr val="tx1"/>
                </a:solidFill>
              </a:rPr>
              <a:t>The role of the contract of employment</a:t>
            </a:r>
          </a:p>
          <a:p>
            <a:pPr eaLnBrk="1" hangingPunct="1">
              <a:defRPr/>
            </a:pPr>
            <a:r>
              <a:rPr lang="en-US" sz="1200" dirty="0">
                <a:solidFill>
                  <a:schemeClr val="tx1"/>
                </a:solidFill>
              </a:rPr>
              <a:t>The concept of “unfair dismissal”, including dismissals that are automatically unfair and dismissals that may be unfair under certain circumstances.  Special attention will be given to:</a:t>
            </a:r>
          </a:p>
          <a:p>
            <a:pPr lvl="1" eaLnBrk="1" hangingPunct="1">
              <a:defRPr/>
            </a:pPr>
            <a:r>
              <a:rPr lang="en-US" sz="1200" dirty="0"/>
              <a:t>the definition of dismissal</a:t>
            </a:r>
          </a:p>
          <a:p>
            <a:pPr lvl="1" eaLnBrk="1" hangingPunct="1">
              <a:defRPr/>
            </a:pPr>
            <a:r>
              <a:rPr lang="en-US" sz="1200" dirty="0"/>
              <a:t>automatically unfair dismissal</a:t>
            </a:r>
          </a:p>
          <a:p>
            <a:pPr lvl="1" eaLnBrk="1" hangingPunct="1">
              <a:defRPr/>
            </a:pPr>
            <a:r>
              <a:rPr lang="en-US" sz="1200" dirty="0"/>
              <a:t>methods of changing work practices and terms and conditions of employment</a:t>
            </a:r>
          </a:p>
          <a:p>
            <a:pPr eaLnBrk="1" hangingPunct="1">
              <a:defRPr/>
            </a:pPr>
            <a:endParaRPr lang="en-US" alt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a:extLst>
              <a:ext uri="{FF2B5EF4-FFF2-40B4-BE49-F238E27FC236}">
                <a16:creationId xmlns:a16="http://schemas.microsoft.com/office/drawing/2014/main" id="{FB75DC17-8DB7-2DA5-C397-B73D1991CD89}"/>
              </a:ext>
            </a:extLst>
          </p:cNvPr>
          <p:cNvSpPr>
            <a:spLocks noGrp="1" noChangeArrowheads="1"/>
          </p:cNvSpPr>
          <p:nvPr>
            <p:ph idx="1"/>
          </p:nvPr>
        </p:nvSpPr>
        <p:spPr>
          <a:xfrm>
            <a:off x="250825" y="333375"/>
            <a:ext cx="8505825" cy="5000625"/>
          </a:xfrm>
        </p:spPr>
        <p:txBody>
          <a:bodyPr/>
          <a:lstStyle/>
          <a:p>
            <a:pPr lvl="1" eaLnBrk="1" hangingPunct="1"/>
            <a:r>
              <a:rPr lang="en-US" altLang="en-US" sz="1200"/>
              <a:t>dismissal for misconduct and incapacity</a:t>
            </a:r>
          </a:p>
          <a:p>
            <a:pPr lvl="1" eaLnBrk="1" hangingPunct="1"/>
            <a:r>
              <a:rPr lang="en-US" altLang="en-US" sz="1200"/>
              <a:t>consultation before retrenchment</a:t>
            </a:r>
          </a:p>
          <a:p>
            <a:pPr lvl="1" eaLnBrk="1" hangingPunct="1"/>
            <a:r>
              <a:rPr lang="en-US" altLang="en-US" sz="1200"/>
              <a:t>making information available before retrenchment</a:t>
            </a:r>
          </a:p>
          <a:p>
            <a:pPr lvl="1" eaLnBrk="1" hangingPunct="1"/>
            <a:r>
              <a:rPr lang="en-US" altLang="en-US" sz="1200"/>
              <a:t>severance pay</a:t>
            </a:r>
          </a:p>
          <a:p>
            <a:pPr lvl="1" eaLnBrk="1" hangingPunct="1"/>
            <a:r>
              <a:rPr lang="en-US" altLang="en-US" sz="1200"/>
              <a:t>transfers of a business in terms of sections 197 and 197A</a:t>
            </a:r>
          </a:p>
          <a:p>
            <a:pPr lvl="1" eaLnBrk="1" hangingPunct="1"/>
            <a:r>
              <a:rPr lang="en-US" altLang="en-US" sz="1200"/>
              <a:t>dismissal based on the operational requirements of the business</a:t>
            </a:r>
          </a:p>
          <a:p>
            <a:pPr eaLnBrk="1" hangingPunct="1"/>
            <a:r>
              <a:rPr lang="en-US" altLang="en-US" sz="1200">
                <a:solidFill>
                  <a:schemeClr val="tx1"/>
                </a:solidFill>
              </a:rPr>
              <a:t>The concept of “equality”, especially unfair discrimination in the workplace on arbitrary grounds like race, gender, age and physical disability etc.  Affirmative action and sexual harassment will be considered with reference to the Employment Equity Act 55 of 1998 as well as the equality provisions in the Constitution.</a:t>
            </a:r>
          </a:p>
          <a:p>
            <a:pPr eaLnBrk="1" hangingPunct="1"/>
            <a:r>
              <a:rPr lang="en-US" altLang="en-US" sz="1200">
                <a:solidFill>
                  <a:schemeClr val="tx1"/>
                </a:solidFill>
              </a:rPr>
              <a:t>The Basic Conditions of Employment Act 75 of 1997.</a:t>
            </a:r>
          </a:p>
          <a:p>
            <a:pPr eaLnBrk="1" hangingPunct="1"/>
            <a:r>
              <a:rPr lang="en-US" altLang="en-US" sz="1200">
                <a:solidFill>
                  <a:schemeClr val="tx1"/>
                </a:solidFill>
              </a:rPr>
              <a:t>The National Minimum Wage Act 9 of 2018..</a:t>
            </a:r>
          </a:p>
          <a:p>
            <a:pPr eaLnBrk="1" hangingPunct="1"/>
            <a:r>
              <a:rPr lang="en-US" altLang="en-US" sz="1200">
                <a:solidFill>
                  <a:schemeClr val="tx1"/>
                </a:solidFill>
              </a:rPr>
              <a:t>HR profession and the law.</a:t>
            </a:r>
          </a:p>
          <a:p>
            <a:pPr eaLnBrk="1" hangingPunct="1">
              <a:buFont typeface="Wingdings" panose="05000000000000000000" pitchFamily="2" charset="2"/>
              <a:buNone/>
            </a:pPr>
            <a:endParaRPr lang="en-US" altLang="en-US" sz="1200">
              <a:solidFill>
                <a:schemeClr val="tx1"/>
              </a:solidFill>
            </a:endParaRPr>
          </a:p>
          <a:p>
            <a:pPr eaLnBrk="1" hangingPunct="1">
              <a:buFont typeface="Wingdings" panose="05000000000000000000" pitchFamily="2" charset="2"/>
              <a:buNone/>
            </a:pPr>
            <a:r>
              <a:rPr lang="en-US" altLang="en-US" sz="1400" b="1">
                <a:solidFill>
                  <a:schemeClr val="tx1"/>
                </a:solidFill>
              </a:rPr>
              <a:t>MODULE 2: COLLECTIVE LABOUR LAW AND SOCIAL SECURITY AND SKILLS</a:t>
            </a:r>
          </a:p>
          <a:p>
            <a:pPr eaLnBrk="1" hangingPunct="1"/>
            <a:r>
              <a:rPr lang="en-US" altLang="en-US" sz="1200">
                <a:solidFill>
                  <a:schemeClr val="tx1"/>
                </a:solidFill>
              </a:rPr>
              <a:t>Principles of labour relations and collective bargaining</a:t>
            </a:r>
          </a:p>
          <a:p>
            <a:pPr eaLnBrk="1" hangingPunct="1"/>
            <a:r>
              <a:rPr lang="en-US" altLang="en-US" sz="1200">
                <a:solidFill>
                  <a:schemeClr val="tx1"/>
                </a:solidFill>
              </a:rPr>
              <a:t>Collective labour law, including</a:t>
            </a:r>
          </a:p>
          <a:p>
            <a:pPr lvl="1" eaLnBrk="1" hangingPunct="1"/>
            <a:r>
              <a:rPr lang="en-US" altLang="en-US" sz="1200"/>
              <a:t>freedom of association</a:t>
            </a:r>
          </a:p>
          <a:p>
            <a:pPr lvl="1" eaLnBrk="1" hangingPunct="1"/>
            <a:r>
              <a:rPr lang="en-US" altLang="en-US" sz="1200"/>
              <a:t>organisational rights</a:t>
            </a:r>
          </a:p>
          <a:p>
            <a:pPr lvl="1" eaLnBrk="1" hangingPunct="1"/>
            <a:r>
              <a:rPr lang="en-US" altLang="en-US" sz="1200"/>
              <a:t>collective agreements</a:t>
            </a:r>
          </a:p>
          <a:p>
            <a:pPr lvl="1" eaLnBrk="1" hangingPunct="1"/>
            <a:r>
              <a:rPr lang="en-US" altLang="en-US" sz="1200"/>
              <a:t>collective bargaining structures</a:t>
            </a:r>
          </a:p>
          <a:p>
            <a:pPr lvl="1" eaLnBrk="1" hangingPunct="1"/>
            <a:r>
              <a:rPr lang="en-US" altLang="en-US" sz="1200"/>
              <a:t>workplace forums</a:t>
            </a:r>
          </a:p>
          <a:p>
            <a:pPr eaLnBrk="1" hangingPunct="1"/>
            <a:r>
              <a:rPr lang="en-US" altLang="en-US" sz="1200">
                <a:solidFill>
                  <a:schemeClr val="tx1"/>
                </a:solidFill>
              </a:rPr>
              <a:t>The law relating to strikes and lock-outs, including</a:t>
            </a:r>
          </a:p>
          <a:p>
            <a:pPr lvl="1" eaLnBrk="1" hangingPunct="1"/>
            <a:r>
              <a:rPr lang="en-US" altLang="en-US" sz="1200"/>
              <a:t>the definition of a strike and lock-out</a:t>
            </a:r>
          </a:p>
          <a:p>
            <a:pPr lvl="1" eaLnBrk="1" hangingPunct="1"/>
            <a:r>
              <a:rPr lang="en-US" altLang="en-US" sz="1200"/>
              <a:t>the procedures to be followed for a strike or lock-out to be protected</a:t>
            </a:r>
          </a:p>
          <a:p>
            <a:pPr lvl="1" eaLnBrk="1" hangingPunct="1"/>
            <a:r>
              <a:rPr lang="en-US" altLang="en-US" sz="1200"/>
              <a:t>the legal consequences of protected and unprotected strikes and lock-outs</a:t>
            </a:r>
          </a:p>
          <a:p>
            <a:endParaRPr lang="en-ZA" altLang="en-US">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a:extLst>
              <a:ext uri="{FF2B5EF4-FFF2-40B4-BE49-F238E27FC236}">
                <a16:creationId xmlns:a16="http://schemas.microsoft.com/office/drawing/2014/main" id="{85445630-55F8-BEFC-F075-EA079C8C3BFC}"/>
              </a:ext>
            </a:extLst>
          </p:cNvPr>
          <p:cNvSpPr>
            <a:spLocks noGrp="1"/>
          </p:cNvSpPr>
          <p:nvPr>
            <p:ph idx="1"/>
          </p:nvPr>
        </p:nvSpPr>
        <p:spPr>
          <a:xfrm>
            <a:off x="250825" y="404813"/>
            <a:ext cx="8505825" cy="5545137"/>
          </a:xfrm>
        </p:spPr>
        <p:txBody>
          <a:bodyPr/>
          <a:lstStyle/>
          <a:p>
            <a:pPr lvl="1" eaLnBrk="1" hangingPunct="1">
              <a:defRPr/>
            </a:pPr>
            <a:r>
              <a:rPr lang="en-US" altLang="en-US" sz="1200" dirty="0"/>
              <a:t>replacement </a:t>
            </a:r>
            <a:r>
              <a:rPr lang="en-US" altLang="en-US" sz="1200" dirty="0" err="1"/>
              <a:t>labour</a:t>
            </a:r>
            <a:endParaRPr lang="en-US" altLang="en-US" sz="1200" dirty="0"/>
          </a:p>
          <a:p>
            <a:pPr lvl="1" eaLnBrk="1" hangingPunct="1">
              <a:defRPr/>
            </a:pPr>
            <a:r>
              <a:rPr lang="en-US" altLang="en-US" sz="1200" dirty="0"/>
              <a:t>picketing</a:t>
            </a:r>
          </a:p>
          <a:p>
            <a:pPr eaLnBrk="1" hangingPunct="1">
              <a:defRPr/>
            </a:pPr>
            <a:r>
              <a:rPr lang="en-US" sz="1200" dirty="0">
                <a:solidFill>
                  <a:schemeClr val="tx1"/>
                </a:solidFill>
              </a:rPr>
              <a:t>Social security issues such as</a:t>
            </a:r>
          </a:p>
          <a:p>
            <a:pPr lvl="1" eaLnBrk="1" hangingPunct="1">
              <a:defRPr/>
            </a:pPr>
            <a:r>
              <a:rPr lang="en-US" sz="1200" dirty="0"/>
              <a:t>maternity leave</a:t>
            </a:r>
          </a:p>
          <a:p>
            <a:pPr lvl="1" eaLnBrk="1" hangingPunct="1">
              <a:defRPr/>
            </a:pPr>
            <a:r>
              <a:rPr lang="en-US" sz="1200" dirty="0"/>
              <a:t>unemployment benefits (Unemployment Act)</a:t>
            </a:r>
          </a:p>
          <a:p>
            <a:pPr lvl="1" eaLnBrk="1" hangingPunct="1">
              <a:defRPr/>
            </a:pPr>
            <a:r>
              <a:rPr lang="en-US" sz="1200" dirty="0"/>
              <a:t>compensation for occupational injuries and diseases (COIDA)</a:t>
            </a:r>
          </a:p>
          <a:p>
            <a:pPr lvl="1" eaLnBrk="1" hangingPunct="1">
              <a:defRPr/>
            </a:pPr>
            <a:r>
              <a:rPr lang="en-US" sz="1200" dirty="0"/>
              <a:t>health and safety of workers (OHASA)</a:t>
            </a:r>
          </a:p>
          <a:p>
            <a:pPr eaLnBrk="1" hangingPunct="1">
              <a:defRPr/>
            </a:pPr>
            <a:r>
              <a:rPr lang="en-US" sz="1200" dirty="0">
                <a:solidFill>
                  <a:schemeClr val="tx1"/>
                </a:solidFill>
              </a:rPr>
              <a:t>Dismissal of striking employees</a:t>
            </a:r>
          </a:p>
          <a:p>
            <a:pPr eaLnBrk="1" hangingPunct="1">
              <a:buFont typeface="Wingdings" panose="05000000000000000000" pitchFamily="2" charset="2"/>
              <a:buNone/>
              <a:defRPr/>
            </a:pPr>
            <a:endParaRPr lang="en-US" sz="1200" dirty="0">
              <a:solidFill>
                <a:schemeClr val="tx1"/>
              </a:solidFill>
            </a:endParaRPr>
          </a:p>
          <a:p>
            <a:pPr eaLnBrk="1" hangingPunct="1">
              <a:buFont typeface="Wingdings" panose="05000000000000000000" pitchFamily="2" charset="2"/>
              <a:buNone/>
              <a:defRPr/>
            </a:pPr>
            <a:r>
              <a:rPr lang="en-US" sz="1400" b="1" dirty="0">
                <a:solidFill>
                  <a:schemeClr val="tx1"/>
                </a:solidFill>
              </a:rPr>
              <a:t>MODULE 3: DISPUTE RESOLUTION AND LABOUR LAW ADVOCACY SKILLS</a:t>
            </a:r>
            <a:endParaRPr lang="en-US" sz="1400" dirty="0">
              <a:solidFill>
                <a:schemeClr val="tx1"/>
              </a:solidFill>
            </a:endParaRPr>
          </a:p>
          <a:p>
            <a:pPr marL="177800" lvl="4" indent="-177800" eaLnBrk="1" hangingPunct="1">
              <a:defRPr/>
            </a:pPr>
            <a:r>
              <a:rPr lang="en-US" sz="1200" dirty="0"/>
              <a:t>Negotiation and conflict management skills</a:t>
            </a:r>
          </a:p>
          <a:p>
            <a:pPr marL="177800" lvl="4" indent="-177800" eaLnBrk="1" hangingPunct="1">
              <a:defRPr/>
            </a:pPr>
            <a:r>
              <a:rPr lang="en-US" sz="1200" dirty="0"/>
              <a:t>Dispute resolution and </a:t>
            </a:r>
            <a:r>
              <a:rPr lang="en-US" sz="1200" dirty="0" err="1"/>
              <a:t>labour</a:t>
            </a:r>
            <a:r>
              <a:rPr lang="en-US" sz="1200" dirty="0"/>
              <a:t> law advocacy skills, including</a:t>
            </a:r>
          </a:p>
          <a:p>
            <a:pPr marL="355600" lvl="4" indent="-177800" eaLnBrk="1" hangingPunct="1">
              <a:buFont typeface="Arial" pitchFamily="34" charset="0"/>
              <a:buChar char="•"/>
              <a:defRPr/>
            </a:pPr>
            <a:r>
              <a:rPr lang="en-US" sz="1200" dirty="0"/>
              <a:t>the Commission for Conciliation, Mediation and Arbitration (CCMA)</a:t>
            </a:r>
          </a:p>
          <a:p>
            <a:pPr marL="355600" lvl="4" indent="-177800" eaLnBrk="1" hangingPunct="1">
              <a:buFont typeface="Arial" pitchFamily="34" charset="0"/>
              <a:buChar char="•"/>
              <a:defRPr/>
            </a:pPr>
            <a:r>
              <a:rPr lang="en-US" sz="1200" dirty="0"/>
              <a:t>dispute resolution by Bargaining Councils</a:t>
            </a:r>
          </a:p>
          <a:p>
            <a:pPr marL="355600" lvl="4" indent="-177800" eaLnBrk="1" hangingPunct="1">
              <a:buFont typeface="Arial" pitchFamily="34" charset="0"/>
              <a:buChar char="•"/>
              <a:defRPr/>
            </a:pPr>
            <a:r>
              <a:rPr lang="en-US" sz="1200" dirty="0"/>
              <a:t>the  </a:t>
            </a:r>
            <a:r>
              <a:rPr lang="en-US" sz="1200" dirty="0" err="1"/>
              <a:t>Labour</a:t>
            </a:r>
            <a:r>
              <a:rPr lang="en-US" sz="1200" dirty="0"/>
              <a:t> Court</a:t>
            </a:r>
          </a:p>
          <a:p>
            <a:pPr marL="355600" lvl="4" indent="-177800" eaLnBrk="1" hangingPunct="1">
              <a:buFont typeface="Arial" pitchFamily="34" charset="0"/>
              <a:buChar char="•"/>
              <a:defRPr/>
            </a:pPr>
            <a:r>
              <a:rPr lang="en-US" sz="1200" dirty="0"/>
              <a:t>the  </a:t>
            </a:r>
            <a:r>
              <a:rPr lang="en-US" sz="1200" dirty="0" err="1"/>
              <a:t>Labour</a:t>
            </a:r>
            <a:r>
              <a:rPr lang="en-US" sz="1200" dirty="0"/>
              <a:t> Appeal Court</a:t>
            </a:r>
          </a:p>
          <a:p>
            <a:pPr marL="355600" lvl="4" indent="-177800" eaLnBrk="1" hangingPunct="1">
              <a:buFont typeface="Arial" pitchFamily="34" charset="0"/>
              <a:buChar char="•"/>
              <a:defRPr/>
            </a:pPr>
            <a:r>
              <a:rPr lang="en-US" sz="1200" dirty="0"/>
              <a:t>the different procedures in the </a:t>
            </a:r>
            <a:r>
              <a:rPr lang="en-US" sz="1200" dirty="0" err="1"/>
              <a:t>Labour</a:t>
            </a:r>
            <a:r>
              <a:rPr lang="en-US" sz="1200" dirty="0"/>
              <a:t> Relations Act for the resolution of disputes in </a:t>
            </a:r>
            <a:r>
              <a:rPr lang="en-US" sz="1200" dirty="0" err="1"/>
              <a:t>labour</a:t>
            </a:r>
            <a:r>
              <a:rPr lang="en-US" sz="1200" dirty="0"/>
              <a:t> law, including conciliation and arbitration</a:t>
            </a:r>
          </a:p>
          <a:p>
            <a:pPr marL="355600" lvl="4" indent="-177800" eaLnBrk="1" hangingPunct="1">
              <a:buFont typeface="Arial" pitchFamily="34" charset="0"/>
              <a:buChar char="•"/>
              <a:defRPr/>
            </a:pPr>
            <a:endParaRPr lang="en-US" sz="1200" dirty="0"/>
          </a:p>
          <a:p>
            <a:pPr eaLnBrk="1" hangingPunct="1">
              <a:buFont typeface="Wingdings" panose="05000000000000000000" pitchFamily="2" charset="2"/>
              <a:buNone/>
              <a:defRPr/>
            </a:pPr>
            <a:r>
              <a:rPr lang="en-US" sz="1400" b="1" dirty="0">
                <a:solidFill>
                  <a:schemeClr val="tx1"/>
                </a:solidFill>
              </a:rPr>
              <a:t>ADMISSION:</a:t>
            </a:r>
            <a:endParaRPr lang="en-US" sz="1400" dirty="0">
              <a:solidFill>
                <a:schemeClr val="tx1"/>
              </a:solidFill>
            </a:endParaRPr>
          </a:p>
          <a:p>
            <a:pPr eaLnBrk="1" hangingPunct="1">
              <a:buFont typeface="Wingdings" panose="05000000000000000000" pitchFamily="2" charset="2"/>
              <a:buNone/>
              <a:defRPr/>
            </a:pPr>
            <a:r>
              <a:rPr lang="en-US" sz="1200" dirty="0">
                <a:solidFill>
                  <a:schemeClr val="tx1"/>
                </a:solidFill>
              </a:rPr>
              <a:t>Applicants should be in possession of a tertiary qualification, or matric with some experience in </a:t>
            </a:r>
            <a:r>
              <a:rPr lang="en-US" sz="1200" dirty="0" err="1">
                <a:solidFill>
                  <a:schemeClr val="tx1"/>
                </a:solidFill>
              </a:rPr>
              <a:t>labour</a:t>
            </a:r>
            <a:r>
              <a:rPr lang="en-US" sz="1200" dirty="0">
                <a:solidFill>
                  <a:schemeClr val="tx1"/>
                </a:solidFill>
              </a:rPr>
              <a:t> law and/or employment relations.  In this regard applicants are admitted on a recognition-of-prior-learning basis</a:t>
            </a:r>
            <a:r>
              <a:rPr lang="en-US" sz="1400" dirty="0">
                <a:solidFill>
                  <a:schemeClr val="tx1"/>
                </a:solidFill>
              </a:rPr>
              <a:t>.</a:t>
            </a:r>
          </a:p>
          <a:p>
            <a:pPr eaLnBrk="1" hangingPunct="1">
              <a:buFont typeface="Wingdings" panose="05000000000000000000" pitchFamily="2" charset="2"/>
              <a:buNone/>
              <a:defRPr/>
            </a:pPr>
            <a:endParaRPr lang="en-US" sz="1400" dirty="0">
              <a:solidFill>
                <a:schemeClr val="tx1"/>
              </a:solidFill>
            </a:endParaRPr>
          </a:p>
          <a:p>
            <a:pPr eaLnBrk="1" hangingPunct="1">
              <a:buFont typeface="Wingdings" panose="05000000000000000000" pitchFamily="2" charset="2"/>
              <a:buNone/>
              <a:defRPr/>
            </a:pPr>
            <a:endParaRPr lang="en-US" sz="1200" dirty="0">
              <a:solidFill>
                <a:schemeClr val="tx1"/>
              </a:solidFill>
            </a:endParaRPr>
          </a:p>
          <a:p>
            <a:pPr>
              <a:defRPr/>
            </a:pPr>
            <a:endParaRPr lang="en-ZA" altLang="en-US"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8977B2-537B-C1DD-04D8-07D906964A1B}"/>
              </a:ext>
            </a:extLst>
          </p:cNvPr>
          <p:cNvSpPr>
            <a:spLocks noGrp="1"/>
          </p:cNvSpPr>
          <p:nvPr>
            <p:ph idx="1"/>
          </p:nvPr>
        </p:nvSpPr>
        <p:spPr>
          <a:xfrm>
            <a:off x="250825" y="476250"/>
            <a:ext cx="8505825" cy="5000625"/>
          </a:xfrm>
        </p:spPr>
        <p:txBody>
          <a:bodyPr/>
          <a:lstStyle/>
          <a:p>
            <a:pPr eaLnBrk="1" hangingPunct="1">
              <a:buFont typeface="Wingdings" panose="05000000000000000000" pitchFamily="2" charset="2"/>
              <a:buNone/>
              <a:defRPr/>
            </a:pPr>
            <a:r>
              <a:rPr lang="en-US" sz="1400" b="1" dirty="0">
                <a:solidFill>
                  <a:schemeClr val="tx1"/>
                </a:solidFill>
              </a:rPr>
              <a:t>LECTURERS:</a:t>
            </a:r>
            <a:endParaRPr lang="en-US" sz="1400" dirty="0">
              <a:solidFill>
                <a:schemeClr val="tx1"/>
              </a:solidFill>
            </a:endParaRPr>
          </a:p>
          <a:p>
            <a:pPr eaLnBrk="1" hangingPunct="1">
              <a:buNone/>
              <a:defRPr/>
            </a:pPr>
            <a:r>
              <a:rPr lang="en-US" sz="1200" dirty="0">
                <a:solidFill>
                  <a:schemeClr val="tx1"/>
                </a:solidFill>
              </a:rPr>
              <a:t>Mr Thanduxolo Qotoyi is the course coordinator. </a:t>
            </a:r>
            <a:r>
              <a:rPr lang="en-US" sz="1200">
                <a:solidFill>
                  <a:schemeClr val="tx1"/>
                </a:solidFill>
              </a:rPr>
              <a:t>Prof Adriaan van der Walt, </a:t>
            </a:r>
            <a:r>
              <a:rPr lang="en-US" sz="1200" dirty="0">
                <a:solidFill>
                  <a:schemeClr val="tx1"/>
                </a:solidFill>
              </a:rPr>
              <a:t>Adv Rasheed Keith-Bandath and Mr David Abrahams are experts that will present lectures during the block periods.</a:t>
            </a:r>
          </a:p>
          <a:p>
            <a:pPr eaLnBrk="1" hangingPunct="1">
              <a:buNone/>
              <a:defRPr/>
            </a:pPr>
            <a:endParaRPr lang="en-US" altLang="en-US" sz="1200" b="1" dirty="0">
              <a:solidFill>
                <a:schemeClr val="tx1"/>
              </a:solidFill>
            </a:endParaRPr>
          </a:p>
          <a:p>
            <a:pPr eaLnBrk="1" hangingPunct="1">
              <a:buFont typeface="Wingdings" panose="05000000000000000000" pitchFamily="2" charset="2"/>
              <a:buNone/>
              <a:defRPr/>
            </a:pPr>
            <a:r>
              <a:rPr lang="en-US" altLang="en-US" sz="1200" b="1" dirty="0">
                <a:solidFill>
                  <a:schemeClr val="tx1"/>
                </a:solidFill>
              </a:rPr>
              <a:t>ATTENDANCE:</a:t>
            </a:r>
            <a:endParaRPr lang="en-US" altLang="en-US" sz="1200" dirty="0">
              <a:solidFill>
                <a:schemeClr val="tx1"/>
              </a:solidFill>
            </a:endParaRPr>
          </a:p>
          <a:p>
            <a:pPr eaLnBrk="1" hangingPunct="1">
              <a:buFont typeface="Wingdings" panose="05000000000000000000" pitchFamily="2" charset="2"/>
              <a:buNone/>
              <a:defRPr/>
            </a:pPr>
            <a:r>
              <a:rPr lang="en-US" altLang="en-US" sz="1200" dirty="0">
                <a:solidFill>
                  <a:schemeClr val="tx1"/>
                </a:solidFill>
              </a:rPr>
              <a:t>Students need to attend three block lectures of three days each.  These days will be as follows: </a:t>
            </a:r>
          </a:p>
          <a:p>
            <a:pPr eaLnBrk="1" hangingPunct="1">
              <a:buFont typeface="Wingdings" panose="05000000000000000000" pitchFamily="2" charset="2"/>
              <a:buNone/>
              <a:defRPr/>
            </a:pPr>
            <a:endParaRPr lang="en-US" altLang="en-US" sz="1200" dirty="0">
              <a:solidFill>
                <a:schemeClr val="tx1"/>
              </a:solidFill>
            </a:endParaRPr>
          </a:p>
          <a:p>
            <a:pPr eaLnBrk="1" hangingPunct="1">
              <a:buFont typeface="Wingdings" panose="05000000000000000000" pitchFamily="2" charset="2"/>
              <a:buNone/>
              <a:defRPr/>
            </a:pPr>
            <a:r>
              <a:rPr lang="en-US" altLang="en-US" sz="1200" dirty="0">
                <a:solidFill>
                  <a:schemeClr val="tx1"/>
                </a:solidFill>
              </a:rPr>
              <a:t>Port Elizabeth:	23-25 July (1</a:t>
            </a:r>
            <a:r>
              <a:rPr lang="en-US" altLang="en-US" sz="1200" baseline="30000" dirty="0">
                <a:solidFill>
                  <a:schemeClr val="tx1"/>
                </a:solidFill>
              </a:rPr>
              <a:t>st</a:t>
            </a:r>
            <a:r>
              <a:rPr lang="en-US" altLang="en-US" sz="1200" dirty="0">
                <a:solidFill>
                  <a:schemeClr val="tx1"/>
                </a:solidFill>
              </a:rPr>
              <a:t> Block) 		25-27 August (2</a:t>
            </a:r>
            <a:r>
              <a:rPr lang="en-US" altLang="en-US" sz="1200" baseline="30000" dirty="0">
                <a:solidFill>
                  <a:schemeClr val="tx1"/>
                </a:solidFill>
              </a:rPr>
              <a:t>nd</a:t>
            </a:r>
            <a:r>
              <a:rPr lang="en-US" altLang="en-US" sz="1200" dirty="0">
                <a:solidFill>
                  <a:schemeClr val="tx1"/>
                </a:solidFill>
              </a:rPr>
              <a:t> Block)</a:t>
            </a:r>
          </a:p>
          <a:p>
            <a:pPr eaLnBrk="1" hangingPunct="1">
              <a:buFont typeface="Wingdings" panose="05000000000000000000" pitchFamily="2" charset="2"/>
              <a:buNone/>
              <a:defRPr/>
            </a:pPr>
            <a:r>
              <a:rPr lang="en-US" altLang="en-US" sz="1200" dirty="0">
                <a:solidFill>
                  <a:schemeClr val="tx1"/>
                </a:solidFill>
              </a:rPr>
              <a:t>			22-24 October (3</a:t>
            </a:r>
            <a:r>
              <a:rPr lang="en-US" altLang="en-US" sz="1200" baseline="30000" dirty="0">
                <a:solidFill>
                  <a:schemeClr val="tx1"/>
                </a:solidFill>
              </a:rPr>
              <a:t>rd</a:t>
            </a:r>
            <a:r>
              <a:rPr lang="en-US" altLang="en-US" sz="1200" dirty="0">
                <a:solidFill>
                  <a:schemeClr val="tx1"/>
                </a:solidFill>
              </a:rPr>
              <a:t> Block)</a:t>
            </a:r>
          </a:p>
          <a:p>
            <a:pPr eaLnBrk="1" hangingPunct="1">
              <a:buFont typeface="Wingdings" panose="05000000000000000000" pitchFamily="2" charset="2"/>
              <a:buNone/>
              <a:defRPr/>
            </a:pPr>
            <a:endParaRPr lang="en-US" altLang="en-US" sz="1200" dirty="0">
              <a:solidFill>
                <a:schemeClr val="tx1"/>
              </a:solidFill>
            </a:endParaRPr>
          </a:p>
          <a:p>
            <a:pPr eaLnBrk="1" hangingPunct="1">
              <a:buFont typeface="Wingdings" panose="05000000000000000000" pitchFamily="2" charset="2"/>
              <a:buNone/>
              <a:defRPr/>
            </a:pPr>
            <a:r>
              <a:rPr lang="en-US" altLang="en-US" sz="1200" dirty="0">
                <a:solidFill>
                  <a:schemeClr val="tx1"/>
                </a:solidFill>
              </a:rPr>
              <a:t>East London:		30-31 July &amp; 1 August (1</a:t>
            </a:r>
            <a:r>
              <a:rPr lang="en-US" altLang="en-US" sz="1200" baseline="30000" dirty="0">
                <a:solidFill>
                  <a:schemeClr val="tx1"/>
                </a:solidFill>
              </a:rPr>
              <a:t>st</a:t>
            </a:r>
            <a:r>
              <a:rPr lang="en-US" altLang="en-US" sz="1200" dirty="0">
                <a:solidFill>
                  <a:schemeClr val="tx1"/>
                </a:solidFill>
              </a:rPr>
              <a:t> Block)	3-5 September (2</a:t>
            </a:r>
            <a:r>
              <a:rPr lang="en-US" altLang="en-US" sz="1200" baseline="30000" dirty="0">
                <a:solidFill>
                  <a:schemeClr val="tx1"/>
                </a:solidFill>
              </a:rPr>
              <a:t>nd</a:t>
            </a:r>
            <a:r>
              <a:rPr lang="en-US" altLang="en-US" sz="1200" dirty="0">
                <a:solidFill>
                  <a:schemeClr val="tx1"/>
                </a:solidFill>
              </a:rPr>
              <a:t> Block)</a:t>
            </a:r>
          </a:p>
          <a:p>
            <a:pPr eaLnBrk="1" hangingPunct="1">
              <a:buFont typeface="Wingdings" panose="05000000000000000000" pitchFamily="2" charset="2"/>
              <a:buNone/>
              <a:defRPr/>
            </a:pPr>
            <a:r>
              <a:rPr lang="en-US" altLang="en-US" sz="1200" dirty="0">
                <a:solidFill>
                  <a:schemeClr val="tx1"/>
                </a:solidFill>
              </a:rPr>
              <a:t>			29-31 October (3</a:t>
            </a:r>
            <a:r>
              <a:rPr lang="en-US" altLang="en-US" sz="1200" baseline="30000" dirty="0">
                <a:solidFill>
                  <a:schemeClr val="tx1"/>
                </a:solidFill>
              </a:rPr>
              <a:t>rd</a:t>
            </a:r>
            <a:r>
              <a:rPr lang="en-US" altLang="en-US" sz="1200" dirty="0">
                <a:solidFill>
                  <a:schemeClr val="tx1"/>
                </a:solidFill>
              </a:rPr>
              <a:t> Block)</a:t>
            </a:r>
          </a:p>
          <a:p>
            <a:pPr eaLnBrk="1" hangingPunct="1">
              <a:buFont typeface="Wingdings" panose="05000000000000000000" pitchFamily="2" charset="2"/>
              <a:buNone/>
              <a:defRPr/>
            </a:pPr>
            <a:r>
              <a:rPr lang="en-US" altLang="en-US" sz="1200" dirty="0">
                <a:solidFill>
                  <a:schemeClr val="tx1"/>
                </a:solidFill>
              </a:rPr>
              <a:t> </a:t>
            </a:r>
          </a:p>
          <a:p>
            <a:pPr eaLnBrk="1" hangingPunct="1">
              <a:buFont typeface="Wingdings" panose="05000000000000000000" pitchFamily="2" charset="2"/>
              <a:buNone/>
              <a:defRPr/>
            </a:pPr>
            <a:r>
              <a:rPr lang="en-US" altLang="en-US" sz="1200" dirty="0">
                <a:solidFill>
                  <a:schemeClr val="tx1"/>
                </a:solidFill>
              </a:rPr>
              <a:t>At the outset of the course a text book and reading material are provided.  Students are required to prepare for the lecture periods in advance.</a:t>
            </a:r>
          </a:p>
          <a:p>
            <a:pPr eaLnBrk="1" hangingPunct="1">
              <a:buFont typeface="Wingdings" panose="05000000000000000000" pitchFamily="2" charset="2"/>
              <a:buNone/>
              <a:defRPr/>
            </a:pPr>
            <a:endParaRPr lang="en-US" altLang="en-US" sz="1200" dirty="0">
              <a:solidFill>
                <a:schemeClr val="tx1"/>
              </a:solidFill>
            </a:endParaRPr>
          </a:p>
          <a:p>
            <a:pPr eaLnBrk="1" hangingPunct="1">
              <a:buFont typeface="Wingdings" panose="05000000000000000000" pitchFamily="2" charset="2"/>
              <a:buNone/>
              <a:defRPr/>
            </a:pPr>
            <a:r>
              <a:rPr lang="en-US" altLang="en-US" sz="1200" b="1" dirty="0">
                <a:solidFill>
                  <a:schemeClr val="tx1"/>
                </a:solidFill>
              </a:rPr>
              <a:t>COST:</a:t>
            </a:r>
          </a:p>
          <a:p>
            <a:pPr algn="just" eaLnBrk="1" hangingPunct="1">
              <a:buFont typeface="Wingdings" panose="05000000000000000000" pitchFamily="2" charset="2"/>
              <a:buNone/>
              <a:defRPr/>
            </a:pPr>
            <a:r>
              <a:rPr lang="en-US" altLang="en-US" sz="1200" b="1" dirty="0">
                <a:solidFill>
                  <a:schemeClr val="tx1"/>
                </a:solidFill>
              </a:rPr>
              <a:t>R17 500</a:t>
            </a:r>
            <a:r>
              <a:rPr lang="en-US" altLang="en-US" sz="1200" dirty="0">
                <a:solidFill>
                  <a:schemeClr val="tx1"/>
                </a:solidFill>
              </a:rPr>
              <a:t>.  The cost includes the text book and reading material as well as teas and lunches during the contact periods.  Traveling and accommodation costs are for the student’s own account. </a:t>
            </a:r>
          </a:p>
          <a:p>
            <a:pPr eaLnBrk="1" hangingPunct="1">
              <a:buFont typeface="Wingdings" panose="05000000000000000000" pitchFamily="2" charset="2"/>
              <a:buNone/>
              <a:defRPr/>
            </a:pPr>
            <a:endParaRPr lang="en-US" altLang="en-US" sz="1200" dirty="0">
              <a:solidFill>
                <a:schemeClr val="tx1"/>
              </a:solidFill>
            </a:endParaRPr>
          </a:p>
          <a:p>
            <a:pPr eaLnBrk="1" hangingPunct="1">
              <a:buFont typeface="Wingdings" panose="05000000000000000000" pitchFamily="2" charset="2"/>
              <a:buNone/>
              <a:defRPr/>
            </a:pPr>
            <a:r>
              <a:rPr lang="en-US" altLang="en-US" sz="1200" b="1" dirty="0">
                <a:solidFill>
                  <a:schemeClr val="tx1"/>
                </a:solidFill>
              </a:rPr>
              <a:t>PAYMENT AND CANCELLATION:</a:t>
            </a:r>
            <a:endParaRPr lang="en-US" altLang="en-US" sz="1200" dirty="0">
              <a:solidFill>
                <a:schemeClr val="tx1"/>
              </a:solidFill>
            </a:endParaRPr>
          </a:p>
          <a:p>
            <a:pPr algn="just" eaLnBrk="1" hangingPunct="1">
              <a:buFont typeface="Wingdings" panose="05000000000000000000" pitchFamily="2" charset="2"/>
              <a:buNone/>
              <a:defRPr/>
            </a:pPr>
            <a:r>
              <a:rPr lang="en-US" altLang="en-US" sz="1200" dirty="0">
                <a:solidFill>
                  <a:schemeClr val="tx1"/>
                </a:solidFill>
              </a:rPr>
              <a:t>R3500 is payable before commencement of the </a:t>
            </a:r>
            <a:r>
              <a:rPr lang="en-US" altLang="en-US" sz="1200" dirty="0" err="1">
                <a:solidFill>
                  <a:schemeClr val="tx1"/>
                </a:solidFill>
              </a:rPr>
              <a:t>Programme</a:t>
            </a:r>
            <a:r>
              <a:rPr lang="en-US" altLang="en-US" sz="1200" dirty="0">
                <a:solidFill>
                  <a:schemeClr val="tx1"/>
                </a:solidFill>
              </a:rPr>
              <a:t>.  The balance is payable before the second contact block of lectures (25 August  / 3 September 2025).</a:t>
            </a:r>
          </a:p>
          <a:p>
            <a:pPr algn="just" eaLnBrk="1" hangingPunct="1">
              <a:buFont typeface="Wingdings" panose="05000000000000000000" pitchFamily="2" charset="2"/>
              <a:buNone/>
              <a:defRPr/>
            </a:pPr>
            <a:r>
              <a:rPr lang="en-US" altLang="en-US" sz="1200" dirty="0">
                <a:solidFill>
                  <a:schemeClr val="tx1"/>
                </a:solidFill>
              </a:rPr>
              <a:t>Cancellation of attendance to the </a:t>
            </a:r>
            <a:r>
              <a:rPr lang="en-US" altLang="en-US" sz="1200" dirty="0" err="1">
                <a:solidFill>
                  <a:schemeClr val="tx1"/>
                </a:solidFill>
              </a:rPr>
              <a:t>Programme</a:t>
            </a:r>
            <a:r>
              <a:rPr lang="en-US" altLang="en-US" sz="1200" dirty="0">
                <a:solidFill>
                  <a:schemeClr val="tx1"/>
                </a:solidFill>
              </a:rPr>
              <a:t> must be received 7 days before commencement of the first lectures of the </a:t>
            </a:r>
            <a:r>
              <a:rPr lang="en-US" altLang="en-US" sz="1200" dirty="0" err="1">
                <a:solidFill>
                  <a:schemeClr val="tx1"/>
                </a:solidFill>
              </a:rPr>
              <a:t>Programme</a:t>
            </a:r>
            <a:r>
              <a:rPr lang="en-US" altLang="en-US" sz="1200" dirty="0">
                <a:solidFill>
                  <a:schemeClr val="tx1"/>
                </a:solidFill>
              </a:rPr>
              <a:t>.  Cancellation thereafter will carry a 10% cancellation fee.  Cancellation is not possible once the lectures have started.</a:t>
            </a:r>
          </a:p>
          <a:p>
            <a:pPr marL="0" indent="0">
              <a:buFont typeface="Wingdings" panose="05000000000000000000" pitchFamily="2" charset="2"/>
              <a:buNone/>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480432B-F916-13E7-E065-292892C10C37}"/>
              </a:ext>
            </a:extLst>
          </p:cNvPr>
          <p:cNvSpPr>
            <a:spLocks noGrp="1" noChangeArrowheads="1"/>
          </p:cNvSpPr>
          <p:nvPr>
            <p:ph type="title"/>
          </p:nvPr>
        </p:nvSpPr>
        <p:spPr>
          <a:xfrm>
            <a:off x="179388" y="15875"/>
            <a:ext cx="8374062" cy="1009650"/>
          </a:xfrm>
        </p:spPr>
        <p:txBody>
          <a:bodyPr/>
          <a:lstStyle/>
          <a:p>
            <a:pPr algn="ctr"/>
            <a:r>
              <a:rPr lang="en-ZA" altLang="en-US" sz="1800">
                <a:solidFill>
                  <a:schemeClr val="tx1"/>
                </a:solidFill>
              </a:rPr>
              <a:t>APPLICATION FORM:</a:t>
            </a:r>
            <a:br>
              <a:rPr lang="en-ZA" altLang="en-US" sz="1800">
                <a:solidFill>
                  <a:schemeClr val="tx1"/>
                </a:solidFill>
              </a:rPr>
            </a:br>
            <a:r>
              <a:rPr lang="en-ZA" altLang="en-US" sz="1800">
                <a:solidFill>
                  <a:schemeClr val="tx1"/>
                </a:solidFill>
              </a:rPr>
              <a:t>PRACTICAL LABOUR LAW PROGRAMME</a:t>
            </a:r>
          </a:p>
        </p:txBody>
      </p:sp>
      <p:sp>
        <p:nvSpPr>
          <p:cNvPr id="8195" name="Content Placeholder 2">
            <a:extLst>
              <a:ext uri="{FF2B5EF4-FFF2-40B4-BE49-F238E27FC236}">
                <a16:creationId xmlns:a16="http://schemas.microsoft.com/office/drawing/2014/main" id="{4B1853DA-1E56-164C-076E-62E2A9515D14}"/>
              </a:ext>
            </a:extLst>
          </p:cNvPr>
          <p:cNvSpPr>
            <a:spLocks noGrp="1"/>
          </p:cNvSpPr>
          <p:nvPr>
            <p:ph idx="1"/>
          </p:nvPr>
        </p:nvSpPr>
        <p:spPr>
          <a:xfrm>
            <a:off x="179388" y="931863"/>
            <a:ext cx="6264275" cy="4994275"/>
          </a:xfrm>
        </p:spPr>
        <p:txBody>
          <a:bodyPr/>
          <a:lstStyle/>
          <a:p>
            <a:pPr eaLnBrk="1" hangingPunct="1">
              <a:lnSpc>
                <a:spcPct val="80000"/>
              </a:lnSpc>
              <a:buFont typeface="Wingdings" panose="05000000000000000000" pitchFamily="2" charset="2"/>
              <a:buNone/>
              <a:defRPr/>
            </a:pPr>
            <a:r>
              <a:rPr lang="en-US" altLang="en-US" sz="1000" b="1" dirty="0">
                <a:solidFill>
                  <a:schemeClr val="tx1"/>
                </a:solidFill>
              </a:rPr>
              <a:t>NAME:</a:t>
            </a:r>
            <a:r>
              <a:rPr lang="en-US" altLang="en-US" sz="1000" dirty="0">
                <a:solidFill>
                  <a:schemeClr val="tx1"/>
                </a:solidFill>
              </a:rPr>
              <a:t>_______________________________</a:t>
            </a:r>
            <a:r>
              <a:rPr lang="en-US" altLang="en-US" sz="1000" b="1" dirty="0">
                <a:solidFill>
                  <a:schemeClr val="tx1"/>
                </a:solidFill>
              </a:rPr>
              <a:t>SURNAME:___</a:t>
            </a:r>
            <a:r>
              <a:rPr lang="en-US" altLang="en-US" sz="1000" dirty="0">
                <a:solidFill>
                  <a:schemeClr val="tx1"/>
                </a:solidFill>
              </a:rPr>
              <a:t>____________________________________</a:t>
            </a:r>
          </a:p>
          <a:p>
            <a:pPr eaLnBrk="1" hangingPunct="1">
              <a:lnSpc>
                <a:spcPct val="80000"/>
              </a:lnSpc>
              <a:buFont typeface="Wingdings" panose="05000000000000000000" pitchFamily="2" charset="2"/>
              <a:buNone/>
              <a:defRPr/>
            </a:pP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b="1" dirty="0">
                <a:solidFill>
                  <a:schemeClr val="tx1"/>
                </a:solidFill>
              </a:rPr>
              <a:t>GENDER:                   Male		Female</a:t>
            </a:r>
            <a:endParaRPr lang="en-US" altLang="en-US" sz="1000" dirty="0">
              <a:solidFill>
                <a:schemeClr val="tx1"/>
              </a:solidFill>
            </a:endParaRPr>
          </a:p>
          <a:p>
            <a:pPr eaLnBrk="1" hangingPunct="1">
              <a:lnSpc>
                <a:spcPct val="80000"/>
              </a:lnSpc>
              <a:buFont typeface="Wingdings" panose="05000000000000000000" pitchFamily="2" charset="2"/>
              <a:buNone/>
              <a:defRPr/>
            </a:pPr>
            <a:endParaRPr lang="en-US" altLang="en-US" sz="1000" b="1" dirty="0">
              <a:solidFill>
                <a:schemeClr val="tx1"/>
              </a:solidFill>
            </a:endParaRPr>
          </a:p>
          <a:p>
            <a:pPr eaLnBrk="1" hangingPunct="1">
              <a:lnSpc>
                <a:spcPct val="80000"/>
              </a:lnSpc>
              <a:buFont typeface="Wingdings" panose="05000000000000000000" pitchFamily="2" charset="2"/>
              <a:buNone/>
              <a:defRPr/>
            </a:pPr>
            <a:r>
              <a:rPr lang="en-US" altLang="en-US" sz="1000" b="1" dirty="0">
                <a:solidFill>
                  <a:schemeClr val="tx1"/>
                </a:solidFill>
              </a:rPr>
              <a:t>POSTAL ADDRESS:</a:t>
            </a:r>
            <a:r>
              <a:rPr lang="en-US" altLang="en-US" sz="1000" dirty="0">
                <a:solidFill>
                  <a:schemeClr val="tx1"/>
                </a:solidFill>
              </a:rPr>
              <a:t>_____________________________________________________________________</a:t>
            </a:r>
          </a:p>
          <a:p>
            <a:pPr eaLnBrk="1" hangingPunct="1">
              <a:lnSpc>
                <a:spcPct val="80000"/>
              </a:lnSpc>
              <a:buFont typeface="Wingdings" panose="05000000000000000000" pitchFamily="2" charset="2"/>
              <a:buNone/>
              <a:defRPr/>
            </a:pPr>
            <a:r>
              <a:rPr lang="en-US" altLang="en-US" sz="1000" b="1" dirty="0">
                <a:solidFill>
                  <a:schemeClr val="tx1"/>
                </a:solidFill>
              </a:rPr>
              <a:t> </a:t>
            </a: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b="1" dirty="0">
                <a:solidFill>
                  <a:schemeClr val="tx1"/>
                </a:solidFill>
              </a:rPr>
              <a:t>RESIDENTIAL ADDRESS</a:t>
            </a:r>
            <a:r>
              <a:rPr lang="en-US" altLang="en-US" sz="1000" dirty="0">
                <a:solidFill>
                  <a:schemeClr val="tx1"/>
                </a:solidFill>
              </a:rPr>
              <a:t>:</a:t>
            </a:r>
            <a:r>
              <a:rPr lang="en-US" altLang="en-US" sz="1000" b="1" dirty="0">
                <a:solidFill>
                  <a:schemeClr val="tx1"/>
                </a:solidFill>
              </a:rPr>
              <a:t> ___</a:t>
            </a:r>
            <a:r>
              <a:rPr lang="en-US" altLang="en-US" sz="1000" dirty="0">
                <a:solidFill>
                  <a:schemeClr val="tx1"/>
                </a:solidFill>
              </a:rPr>
              <a:t>____________________________________________________________</a:t>
            </a:r>
          </a:p>
          <a:p>
            <a:pPr eaLnBrk="1" hangingPunct="1">
              <a:lnSpc>
                <a:spcPct val="80000"/>
              </a:lnSpc>
              <a:buFont typeface="Wingdings" panose="05000000000000000000" pitchFamily="2" charset="2"/>
              <a:buNone/>
              <a:defRPr/>
            </a:pPr>
            <a:r>
              <a:rPr lang="en-US" altLang="en-US" sz="1000" dirty="0">
                <a:solidFill>
                  <a:schemeClr val="tx1"/>
                </a:solidFill>
              </a:rPr>
              <a:t> </a:t>
            </a:r>
          </a:p>
          <a:p>
            <a:pPr eaLnBrk="1" hangingPunct="1">
              <a:lnSpc>
                <a:spcPct val="80000"/>
              </a:lnSpc>
              <a:buFont typeface="Wingdings" panose="05000000000000000000" pitchFamily="2" charset="2"/>
              <a:buNone/>
              <a:defRPr/>
            </a:pPr>
            <a:r>
              <a:rPr lang="en-US" altLang="en-US" sz="1000" b="1" dirty="0">
                <a:solidFill>
                  <a:schemeClr val="tx1"/>
                </a:solidFill>
              </a:rPr>
              <a:t>EMPLOYER:</a:t>
            </a:r>
            <a:r>
              <a:rPr lang="en-US" altLang="en-US" sz="1000" dirty="0">
                <a:solidFill>
                  <a:schemeClr val="tx1"/>
                </a:solidFill>
              </a:rPr>
              <a:t> __________________________________________________________________________</a:t>
            </a:r>
          </a:p>
          <a:p>
            <a:pPr eaLnBrk="1" hangingPunct="1">
              <a:lnSpc>
                <a:spcPct val="80000"/>
              </a:lnSpc>
              <a:buFont typeface="Wingdings" panose="05000000000000000000" pitchFamily="2" charset="2"/>
              <a:buNone/>
              <a:defRPr/>
            </a:pPr>
            <a:r>
              <a:rPr lang="en-US" altLang="en-US" sz="1000" dirty="0">
                <a:solidFill>
                  <a:schemeClr val="tx1"/>
                </a:solidFill>
              </a:rPr>
              <a:t> </a:t>
            </a:r>
          </a:p>
          <a:p>
            <a:pPr eaLnBrk="1" hangingPunct="1">
              <a:lnSpc>
                <a:spcPct val="80000"/>
              </a:lnSpc>
              <a:buFont typeface="Wingdings" panose="05000000000000000000" pitchFamily="2" charset="2"/>
              <a:buNone/>
              <a:defRPr/>
            </a:pPr>
            <a:r>
              <a:rPr lang="en-US" altLang="en-US" sz="1000" b="1" dirty="0">
                <a:solidFill>
                  <a:schemeClr val="tx1"/>
                </a:solidFill>
              </a:rPr>
              <a:t>OCCUPATION:</a:t>
            </a:r>
            <a:r>
              <a:rPr lang="en-US" altLang="en-US" sz="1000" dirty="0">
                <a:solidFill>
                  <a:schemeClr val="tx1"/>
                </a:solidFill>
              </a:rPr>
              <a:t> _________________________  </a:t>
            </a:r>
            <a:r>
              <a:rPr lang="en-US" altLang="en-US" sz="1000" b="1" dirty="0">
                <a:solidFill>
                  <a:schemeClr val="tx1"/>
                </a:solidFill>
              </a:rPr>
              <a:t>QUALIFICATIONS:______________________________</a:t>
            </a: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dirty="0">
                <a:solidFill>
                  <a:schemeClr val="tx1"/>
                </a:solidFill>
              </a:rPr>
              <a:t> </a:t>
            </a:r>
          </a:p>
          <a:p>
            <a:pPr eaLnBrk="1" hangingPunct="1">
              <a:lnSpc>
                <a:spcPct val="80000"/>
              </a:lnSpc>
              <a:buFont typeface="Wingdings" panose="05000000000000000000" pitchFamily="2" charset="2"/>
              <a:buNone/>
              <a:defRPr/>
            </a:pPr>
            <a:r>
              <a:rPr lang="en-US" altLang="en-US" sz="1000" b="1" dirty="0">
                <a:solidFill>
                  <a:schemeClr val="tx1"/>
                </a:solidFill>
              </a:rPr>
              <a:t>TEL NO: </a:t>
            </a:r>
            <a:r>
              <a:rPr lang="en-US" altLang="en-US" sz="1000" dirty="0">
                <a:solidFill>
                  <a:schemeClr val="tx1"/>
                </a:solidFill>
              </a:rPr>
              <a:t>_______________________________  </a:t>
            </a:r>
            <a:r>
              <a:rPr lang="en-US" altLang="en-US" sz="1000" b="1" dirty="0">
                <a:solidFill>
                  <a:schemeClr val="tx1"/>
                </a:solidFill>
              </a:rPr>
              <a:t>CELL NO: </a:t>
            </a:r>
            <a:r>
              <a:rPr lang="en-US" altLang="en-US" sz="1000" dirty="0">
                <a:solidFill>
                  <a:schemeClr val="tx1"/>
                </a:solidFill>
              </a:rPr>
              <a:t>_____________________________________</a:t>
            </a:r>
          </a:p>
          <a:p>
            <a:pPr eaLnBrk="1" hangingPunct="1">
              <a:lnSpc>
                <a:spcPct val="80000"/>
              </a:lnSpc>
              <a:buFont typeface="Wingdings" panose="05000000000000000000" pitchFamily="2" charset="2"/>
              <a:buNone/>
              <a:defRPr/>
            </a:pP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b="1" dirty="0">
                <a:solidFill>
                  <a:schemeClr val="tx1"/>
                </a:solidFill>
              </a:rPr>
              <a:t> ID/Passport NO: </a:t>
            </a:r>
            <a:r>
              <a:rPr lang="en-US" altLang="en-US" sz="1000" dirty="0">
                <a:solidFill>
                  <a:schemeClr val="tx1"/>
                </a:solidFill>
              </a:rPr>
              <a:t>_______________________________________________________________________</a:t>
            </a:r>
          </a:p>
          <a:p>
            <a:pPr eaLnBrk="1" hangingPunct="1">
              <a:lnSpc>
                <a:spcPct val="80000"/>
              </a:lnSpc>
              <a:buFont typeface="Wingdings" panose="05000000000000000000" pitchFamily="2" charset="2"/>
              <a:buNone/>
              <a:defRPr/>
            </a:pP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dirty="0">
                <a:solidFill>
                  <a:schemeClr val="tx1"/>
                </a:solidFill>
              </a:rPr>
              <a:t> </a:t>
            </a:r>
            <a:r>
              <a:rPr lang="en-US" altLang="en-US" sz="1000" b="1" dirty="0">
                <a:solidFill>
                  <a:schemeClr val="tx1"/>
                </a:solidFill>
              </a:rPr>
              <a:t>E-MAIL: ______________________________________________________________________________</a:t>
            </a:r>
            <a:endParaRPr lang="en-US" altLang="en-US" sz="1000" dirty="0">
              <a:solidFill>
                <a:schemeClr val="tx1"/>
              </a:solidFill>
            </a:endParaRPr>
          </a:p>
          <a:p>
            <a:pPr eaLnBrk="1" hangingPunct="1">
              <a:lnSpc>
                <a:spcPct val="80000"/>
              </a:lnSpc>
              <a:buFont typeface="Wingdings" panose="05000000000000000000" pitchFamily="2" charset="2"/>
              <a:buNone/>
              <a:defRPr/>
            </a:pP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b="1" dirty="0">
                <a:solidFill>
                  <a:schemeClr val="tx1"/>
                </a:solidFill>
              </a:rPr>
              <a:t>DATE: </a:t>
            </a:r>
            <a:r>
              <a:rPr lang="en-US" altLang="en-US" sz="1000" dirty="0">
                <a:solidFill>
                  <a:schemeClr val="tx1"/>
                </a:solidFill>
              </a:rPr>
              <a:t>___________________________________</a:t>
            </a:r>
          </a:p>
          <a:p>
            <a:pPr eaLnBrk="1" hangingPunct="1">
              <a:lnSpc>
                <a:spcPct val="80000"/>
              </a:lnSpc>
              <a:buFont typeface="Wingdings" panose="05000000000000000000" pitchFamily="2" charset="2"/>
              <a:buNone/>
              <a:defRPr/>
            </a:pPr>
            <a:r>
              <a:rPr lang="en-US" altLang="en-US" sz="1000" dirty="0">
                <a:solidFill>
                  <a:schemeClr val="tx1"/>
                </a:solidFill>
              </a:rPr>
              <a:t>   </a:t>
            </a:r>
          </a:p>
          <a:p>
            <a:pPr eaLnBrk="1" hangingPunct="1">
              <a:lnSpc>
                <a:spcPct val="80000"/>
              </a:lnSpc>
              <a:buFont typeface="Wingdings" panose="05000000000000000000" pitchFamily="2" charset="2"/>
              <a:buNone/>
              <a:defRPr/>
            </a:pPr>
            <a:r>
              <a:rPr lang="en-US" altLang="en-US" sz="1000" b="1" dirty="0">
                <a:solidFill>
                  <a:schemeClr val="tx1"/>
                </a:solidFill>
              </a:rPr>
              <a:t>PLEASE INDICATE ATTENDANCE IN:  	</a:t>
            </a:r>
            <a:r>
              <a:rPr lang="en-ZA" altLang="en-US" sz="1000" b="1" dirty="0">
                <a:solidFill>
                  <a:schemeClr val="tx1"/>
                </a:solidFill>
              </a:rPr>
              <a:t>PE    	EL</a:t>
            </a:r>
            <a:br>
              <a:rPr lang="en-ZA" altLang="en-US" sz="1000" b="1" dirty="0">
                <a:solidFill>
                  <a:schemeClr val="tx1"/>
                </a:solidFill>
              </a:rPr>
            </a:br>
            <a:endParaRPr lang="en-US" altLang="en-US" sz="1000" dirty="0">
              <a:solidFill>
                <a:schemeClr val="tx1"/>
              </a:solidFill>
            </a:endParaRPr>
          </a:p>
          <a:p>
            <a:pPr algn="just" eaLnBrk="1" hangingPunct="1">
              <a:lnSpc>
                <a:spcPct val="80000"/>
              </a:lnSpc>
              <a:buFont typeface="Wingdings" panose="05000000000000000000" pitchFamily="2" charset="2"/>
              <a:buNone/>
              <a:defRPr/>
            </a:pPr>
            <a:r>
              <a:rPr lang="en-US" altLang="en-US" sz="1000" b="1" dirty="0">
                <a:solidFill>
                  <a:schemeClr val="tx1"/>
                </a:solidFill>
              </a:rPr>
              <a:t>PAYMENT MUST BE MADE BEFORE THE COMMENCEMENT OF THE COURSE UPON RECEIPT OF</a:t>
            </a:r>
          </a:p>
          <a:p>
            <a:pPr marL="0" indent="0" algn="just" eaLnBrk="1" hangingPunct="1">
              <a:lnSpc>
                <a:spcPct val="80000"/>
              </a:lnSpc>
              <a:buFont typeface="Wingdings" panose="05000000000000000000" pitchFamily="2" charset="2"/>
              <a:buNone/>
              <a:defRPr/>
            </a:pPr>
            <a:r>
              <a:rPr lang="en-US" altLang="en-US" sz="1000" b="1" dirty="0">
                <a:solidFill>
                  <a:schemeClr val="tx1"/>
                </a:solidFill>
              </a:rPr>
              <a:t>INVOICE.  PLEASE SUBMIT A COPY OF YOUR ID, SENIOR CERTIFICATE AND PROOF OF RESIDENCE  ALONG WITH THIS FORM. </a:t>
            </a:r>
            <a:endParaRPr lang="en-US" altLang="en-US" sz="1000" dirty="0">
              <a:solidFill>
                <a:schemeClr val="tx1"/>
              </a:solidFill>
            </a:endParaRPr>
          </a:p>
          <a:p>
            <a:pPr eaLnBrk="1" hangingPunct="1">
              <a:lnSpc>
                <a:spcPct val="80000"/>
              </a:lnSpc>
              <a:buFont typeface="Wingdings" panose="05000000000000000000" pitchFamily="2" charset="2"/>
              <a:buNone/>
              <a:defRPr/>
            </a:pPr>
            <a:r>
              <a:rPr lang="en-US" altLang="en-US" sz="1000" dirty="0">
                <a:solidFill>
                  <a:schemeClr val="tx1"/>
                </a:solidFill>
              </a:rPr>
              <a:t>  </a:t>
            </a:r>
          </a:p>
          <a:p>
            <a:pPr eaLnBrk="1" hangingPunct="1">
              <a:lnSpc>
                <a:spcPct val="80000"/>
              </a:lnSpc>
              <a:buFont typeface="Wingdings" panose="05000000000000000000" pitchFamily="2" charset="2"/>
              <a:buNone/>
              <a:defRPr/>
            </a:pPr>
            <a:r>
              <a:rPr lang="en-US" altLang="en-US" sz="1000" b="1" dirty="0">
                <a:solidFill>
                  <a:schemeClr val="tx1"/>
                </a:solidFill>
              </a:rPr>
              <a:t>SIGNATURE:</a:t>
            </a:r>
            <a:r>
              <a:rPr lang="en-US" altLang="en-US" sz="1000" dirty="0">
                <a:solidFill>
                  <a:schemeClr val="tx1"/>
                </a:solidFill>
              </a:rPr>
              <a:t> _____________________________</a:t>
            </a:r>
          </a:p>
          <a:p>
            <a:pPr marL="0" indent="0">
              <a:buFont typeface="Wingdings" panose="05000000000000000000" pitchFamily="2" charset="2"/>
              <a:buNone/>
              <a:defRPr/>
            </a:pPr>
            <a:endParaRPr lang="en-US" altLang="en-US" sz="900" i="1" dirty="0">
              <a:solidFill>
                <a:schemeClr val="tx1"/>
              </a:solidFill>
            </a:endParaRPr>
          </a:p>
          <a:p>
            <a:pPr marL="0" indent="0" algn="just">
              <a:buFont typeface="Wingdings" panose="05000000000000000000" pitchFamily="2" charset="2"/>
              <a:buNone/>
              <a:defRPr/>
            </a:pPr>
            <a:r>
              <a:rPr lang="en-US" altLang="en-US" sz="900" i="1" dirty="0">
                <a:solidFill>
                  <a:schemeClr val="tx1"/>
                </a:solidFill>
              </a:rPr>
              <a:t>The Protection of Personal Information Act, 2013 (POPI Act) has been promulgated and implemented on 1 July 2020. All personal identifiable information provided by you shall be treated in accordance with this statute and only used for academic and academic administration purposes, as indicated in the University Private Policy.  I hereby provide consent of all my personal identifiable information provided to the University for the aforesaid purposes.</a:t>
            </a:r>
          </a:p>
          <a:p>
            <a:pPr marL="0" indent="0">
              <a:buFont typeface="Wingdings" panose="05000000000000000000" pitchFamily="2" charset="2"/>
              <a:buNone/>
              <a:defRPr/>
            </a:pPr>
            <a:endParaRPr lang="en-US" altLang="en-US" sz="900" b="1" i="1" dirty="0">
              <a:solidFill>
                <a:schemeClr val="tx1"/>
              </a:solidFill>
            </a:endParaRPr>
          </a:p>
          <a:p>
            <a:pPr marL="0" indent="0">
              <a:buFont typeface="Wingdings" panose="05000000000000000000" pitchFamily="2" charset="2"/>
              <a:buNone/>
              <a:defRPr/>
            </a:pPr>
            <a:r>
              <a:rPr lang="en-US" altLang="en-US" sz="900" b="1" i="1" dirty="0">
                <a:solidFill>
                  <a:schemeClr val="tx1"/>
                </a:solidFill>
              </a:rPr>
              <a:t>Date: ……………………………………………………..  Signature:</a:t>
            </a:r>
            <a:r>
              <a:rPr lang="en-US" altLang="en-US" sz="900" i="1" dirty="0">
                <a:solidFill>
                  <a:schemeClr val="tx1"/>
                </a:solidFill>
              </a:rPr>
              <a:t> ………………………………………………………….</a:t>
            </a:r>
            <a:endParaRPr lang="en-US" altLang="en-US" sz="900" b="1" i="1" dirty="0">
              <a:solidFill>
                <a:schemeClr val="tx1"/>
              </a:solidFill>
            </a:endParaRPr>
          </a:p>
          <a:p>
            <a:pPr marL="0" indent="0">
              <a:buFont typeface="Wingdings" panose="05000000000000000000" pitchFamily="2" charset="2"/>
              <a:buNone/>
              <a:defRPr/>
            </a:pPr>
            <a:endParaRPr lang="en-ZA" altLang="en-US" sz="1100" i="1" dirty="0"/>
          </a:p>
        </p:txBody>
      </p:sp>
      <p:sp>
        <p:nvSpPr>
          <p:cNvPr id="8196" name="Rectangle 1">
            <a:extLst>
              <a:ext uri="{FF2B5EF4-FFF2-40B4-BE49-F238E27FC236}">
                <a16:creationId xmlns:a16="http://schemas.microsoft.com/office/drawing/2014/main" id="{EC231320-87F2-00D0-9A9A-68B93627A772}"/>
              </a:ext>
            </a:extLst>
          </p:cNvPr>
          <p:cNvSpPr>
            <a:spLocks noChangeArrowheads="1"/>
          </p:cNvSpPr>
          <p:nvPr/>
        </p:nvSpPr>
        <p:spPr bwMode="auto">
          <a:xfrm>
            <a:off x="6740525" y="1268413"/>
            <a:ext cx="2411413"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5E6EBA"/>
              </a:buClr>
              <a:buFont typeface="Wingdings" panose="05000000000000000000" pitchFamily="2" charset="2"/>
              <a:buChar char="§"/>
              <a:defRPr sz="2400">
                <a:solidFill>
                  <a:srgbClr val="003057"/>
                </a:solidFill>
                <a:latin typeface="Arial" panose="020B0604020202020204" pitchFamily="34" charset="0"/>
              </a:defRPr>
            </a:lvl1pPr>
            <a:lvl2pPr marL="742950" indent="-285750">
              <a:spcBef>
                <a:spcPct val="20000"/>
              </a:spcBef>
              <a:buClr>
                <a:srgbClr val="003057"/>
              </a:buClr>
              <a:buChar char="•"/>
              <a:defRPr sz="2400">
                <a:solidFill>
                  <a:schemeClr val="tx1"/>
                </a:solidFill>
                <a:latin typeface="Arial" panose="020B0604020202020204" pitchFamily="34" charset="0"/>
              </a:defRPr>
            </a:lvl2pPr>
            <a:lvl3pPr marL="1143000" indent="-228600">
              <a:spcBef>
                <a:spcPct val="20000"/>
              </a:spcBef>
              <a:buClr>
                <a:schemeClr val="tx1"/>
              </a:buClr>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chemeClr val="tx1"/>
                </a:solidFill>
              </a:rPr>
              <a:t>Enquiries: Erina Strydom</a:t>
            </a:r>
          </a:p>
          <a:p>
            <a:pPr eaLnBrk="1" hangingPunct="1">
              <a:spcBef>
                <a:spcPct val="0"/>
              </a:spcBef>
              <a:buClrTx/>
              <a:buFontTx/>
              <a:buNone/>
            </a:pPr>
            <a:r>
              <a:rPr lang="en-US" altLang="en-US" sz="1000" dirty="0">
                <a:solidFill>
                  <a:schemeClr val="tx1"/>
                </a:solidFill>
              </a:rPr>
              <a:t>Tel: (041) 504-2283</a:t>
            </a:r>
          </a:p>
          <a:p>
            <a:pPr eaLnBrk="1" hangingPunct="1">
              <a:spcBef>
                <a:spcPct val="0"/>
              </a:spcBef>
              <a:buClrTx/>
              <a:buFontTx/>
              <a:buNone/>
            </a:pPr>
            <a:r>
              <a:rPr lang="en-US" altLang="en-US" sz="1000" dirty="0">
                <a:solidFill>
                  <a:schemeClr val="tx1"/>
                </a:solidFill>
              </a:rPr>
              <a:t>Email: Erina.Strydom@mandela.ac.za</a:t>
            </a:r>
          </a:p>
          <a:p>
            <a:pPr eaLnBrk="1" hangingPunct="1">
              <a:spcBef>
                <a:spcPct val="0"/>
              </a:spcBef>
              <a:buClrTx/>
              <a:buFontTx/>
              <a:buNone/>
            </a:pPr>
            <a:r>
              <a:rPr lang="en-US" altLang="en-US" sz="1000" dirty="0">
                <a:solidFill>
                  <a:schemeClr val="tx1"/>
                </a:solidFill>
              </a:rPr>
              <a:t> </a:t>
            </a:r>
          </a:p>
          <a:p>
            <a:pPr eaLnBrk="1" hangingPunct="1">
              <a:spcBef>
                <a:spcPct val="0"/>
              </a:spcBef>
              <a:buClrTx/>
              <a:buFontTx/>
              <a:buNone/>
            </a:pPr>
            <a:r>
              <a:rPr lang="en-US" altLang="en-US" sz="1000" i="1" dirty="0">
                <a:solidFill>
                  <a:schemeClr val="tx1"/>
                </a:solidFill>
              </a:rPr>
              <a:t>Please return completed form to:</a:t>
            </a:r>
            <a:endParaRPr lang="en-US" altLang="en-US" sz="1000" dirty="0">
              <a:solidFill>
                <a:schemeClr val="tx1"/>
              </a:solidFill>
            </a:endParaRPr>
          </a:p>
          <a:p>
            <a:pPr eaLnBrk="1" hangingPunct="1">
              <a:spcBef>
                <a:spcPct val="0"/>
              </a:spcBef>
              <a:buClrTx/>
              <a:buFontTx/>
              <a:buNone/>
            </a:pPr>
            <a:r>
              <a:rPr lang="en-US" altLang="en-US" sz="1000" dirty="0">
                <a:solidFill>
                  <a:schemeClr val="tx1"/>
                </a:solidFill>
              </a:rPr>
              <a:t> </a:t>
            </a:r>
          </a:p>
          <a:p>
            <a:pPr eaLnBrk="1" hangingPunct="1">
              <a:spcBef>
                <a:spcPct val="0"/>
              </a:spcBef>
              <a:buClrTx/>
              <a:buFontTx/>
              <a:buNone/>
            </a:pPr>
            <a:r>
              <a:rPr lang="en-US" altLang="en-US" sz="1000" dirty="0">
                <a:solidFill>
                  <a:schemeClr val="tx1"/>
                </a:solidFill>
              </a:rPr>
              <a:t>Mr T Qotoyi</a:t>
            </a:r>
          </a:p>
          <a:p>
            <a:pPr eaLnBrk="1" hangingPunct="1">
              <a:spcBef>
                <a:spcPct val="0"/>
              </a:spcBef>
              <a:buClrTx/>
              <a:buFontTx/>
              <a:buNone/>
            </a:pPr>
            <a:r>
              <a:rPr lang="en-US" altLang="en-US" sz="1000" dirty="0">
                <a:solidFill>
                  <a:schemeClr val="tx1"/>
                </a:solidFill>
              </a:rPr>
              <a:t>Faculty of Law: South Campus</a:t>
            </a:r>
          </a:p>
          <a:p>
            <a:pPr eaLnBrk="1" hangingPunct="1">
              <a:spcBef>
                <a:spcPct val="0"/>
              </a:spcBef>
              <a:buClrTx/>
              <a:buFontTx/>
              <a:buNone/>
            </a:pPr>
            <a:r>
              <a:rPr lang="de-DE" altLang="en-US" sz="1000" dirty="0">
                <a:solidFill>
                  <a:schemeClr val="tx1"/>
                </a:solidFill>
              </a:rPr>
              <a:t>Nelson Mandela University</a:t>
            </a:r>
            <a:endParaRPr lang="en-US" altLang="en-US" sz="1000" dirty="0">
              <a:solidFill>
                <a:schemeClr val="tx1"/>
              </a:solidFill>
            </a:endParaRPr>
          </a:p>
          <a:p>
            <a:pPr eaLnBrk="1" hangingPunct="1">
              <a:spcBef>
                <a:spcPct val="0"/>
              </a:spcBef>
              <a:buClrTx/>
              <a:buFontTx/>
              <a:buNone/>
            </a:pPr>
            <a:r>
              <a:rPr lang="en-US" altLang="en-US" sz="1000" dirty="0">
                <a:solidFill>
                  <a:schemeClr val="tx1"/>
                </a:solidFill>
              </a:rPr>
              <a:t>P O Box 77000</a:t>
            </a:r>
          </a:p>
          <a:p>
            <a:pPr eaLnBrk="1" hangingPunct="1">
              <a:spcBef>
                <a:spcPct val="0"/>
              </a:spcBef>
              <a:buClrTx/>
              <a:buFontTx/>
              <a:buNone/>
            </a:pPr>
            <a:r>
              <a:rPr lang="en-US" altLang="en-US" sz="1000" dirty="0">
                <a:solidFill>
                  <a:schemeClr val="tx1"/>
                </a:solidFill>
              </a:rPr>
              <a:t>PORT ELIZABETH</a:t>
            </a:r>
            <a:br>
              <a:rPr lang="en-US" altLang="en-US" sz="1000" dirty="0">
                <a:solidFill>
                  <a:schemeClr val="tx1"/>
                </a:solidFill>
              </a:rPr>
            </a:br>
            <a:r>
              <a:rPr lang="en-US" altLang="en-US" sz="1000" dirty="0">
                <a:solidFill>
                  <a:schemeClr val="tx1"/>
                </a:solidFill>
              </a:rPr>
              <a:t>6031</a:t>
            </a:r>
          </a:p>
          <a:p>
            <a:pPr eaLnBrk="1" hangingPunct="1">
              <a:spcBef>
                <a:spcPct val="0"/>
              </a:spcBef>
              <a:buClrTx/>
              <a:buFontTx/>
              <a:buNone/>
            </a:pPr>
            <a:endParaRPr lang="en-US" altLang="en-US" sz="1000" dirty="0">
              <a:solidFill>
                <a:schemeClr val="tx1"/>
              </a:solidFill>
            </a:endParaRPr>
          </a:p>
          <a:p>
            <a:pPr eaLnBrk="1" hangingPunct="1">
              <a:spcBef>
                <a:spcPct val="0"/>
              </a:spcBef>
              <a:buClrTx/>
              <a:buFontTx/>
              <a:buNone/>
            </a:pPr>
            <a:r>
              <a:rPr lang="en-US" altLang="en-US" sz="1000" dirty="0">
                <a:solidFill>
                  <a:schemeClr val="tx1"/>
                </a:solidFill>
              </a:rPr>
              <a:t>Office use only: </a:t>
            </a:r>
          </a:p>
          <a:p>
            <a:pPr eaLnBrk="1" hangingPunct="1">
              <a:spcBef>
                <a:spcPct val="0"/>
              </a:spcBef>
              <a:buClrTx/>
              <a:buFontTx/>
              <a:buNone/>
            </a:pPr>
            <a:endParaRPr lang="en-US" altLang="en-US" sz="1000" dirty="0">
              <a:solidFill>
                <a:schemeClr val="tx1"/>
              </a:solidFill>
            </a:endParaRPr>
          </a:p>
          <a:p>
            <a:pPr eaLnBrk="1" hangingPunct="1">
              <a:spcBef>
                <a:spcPct val="0"/>
              </a:spcBef>
              <a:buClrTx/>
              <a:buFontTx/>
              <a:buNone/>
            </a:pPr>
            <a:r>
              <a:rPr lang="en-US" altLang="en-US" sz="1000" dirty="0">
                <a:solidFill>
                  <a:schemeClr val="tx1"/>
                </a:solidFill>
              </a:rPr>
              <a:t>Recommended </a:t>
            </a:r>
          </a:p>
          <a:p>
            <a:pPr eaLnBrk="1" hangingPunct="1">
              <a:spcBef>
                <a:spcPct val="0"/>
              </a:spcBef>
              <a:buClrTx/>
              <a:buFontTx/>
              <a:buNone/>
            </a:pPr>
            <a:r>
              <a:rPr lang="en-US" altLang="en-US" sz="1000" dirty="0">
                <a:solidFill>
                  <a:schemeClr val="tx1"/>
                </a:solidFill>
              </a:rPr>
              <a:t>Not recommended </a:t>
            </a:r>
          </a:p>
          <a:p>
            <a:pPr eaLnBrk="1" hangingPunct="1">
              <a:spcBef>
                <a:spcPct val="0"/>
              </a:spcBef>
              <a:buClrTx/>
              <a:buFontTx/>
              <a:buNone/>
            </a:pPr>
            <a:endParaRPr lang="en-US" altLang="en-US" sz="1000" dirty="0">
              <a:solidFill>
                <a:schemeClr val="tx1"/>
              </a:solidFill>
            </a:endParaRPr>
          </a:p>
          <a:p>
            <a:pPr eaLnBrk="1" hangingPunct="1">
              <a:spcBef>
                <a:spcPct val="0"/>
              </a:spcBef>
              <a:buClrTx/>
              <a:buFontTx/>
              <a:buNone/>
            </a:pPr>
            <a:endParaRPr lang="en-US" altLang="en-US" sz="1000" dirty="0">
              <a:solidFill>
                <a:schemeClr val="tx1"/>
              </a:solidFill>
            </a:endParaRPr>
          </a:p>
          <a:p>
            <a:pPr eaLnBrk="1" hangingPunct="1">
              <a:spcBef>
                <a:spcPct val="0"/>
              </a:spcBef>
              <a:buClrTx/>
              <a:buFontTx/>
              <a:buNone/>
            </a:pPr>
            <a:r>
              <a:rPr lang="en-US" altLang="en-US" sz="1000" dirty="0">
                <a:solidFill>
                  <a:schemeClr val="tx1"/>
                </a:solidFill>
              </a:rPr>
              <a:t>Signature_____________</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21282A38AFE0408E83E49D8BD23E26" ma:contentTypeVersion="9" ma:contentTypeDescription="Create a new document." ma:contentTypeScope="" ma:versionID="7fce29f219ccb1c7b249e3de9b269e82">
  <xsd:schema xmlns:xsd="http://www.w3.org/2001/XMLSchema" xmlns:xs="http://www.w3.org/2001/XMLSchema" xmlns:p="http://schemas.microsoft.com/office/2006/metadata/properties" xmlns:ns3="25be7b97-c60c-45f3-8469-1f47d660c055" targetNamespace="http://schemas.microsoft.com/office/2006/metadata/properties" ma:root="true" ma:fieldsID="977325e231270f9fc290e72c8757256a" ns3:_="">
    <xsd:import namespace="25be7b97-c60c-45f3-8469-1f47d660c05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be7b97-c60c-45f3-8469-1f47d660c0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6A018D-47A5-408E-AD4C-22BF56194623}">
  <ds:schemaRefs>
    <ds:schemaRef ds:uri="http://schemas.openxmlformats.org/package/2006/metadata/core-properties"/>
    <ds:schemaRef ds:uri="http://purl.org/dc/dcmitype/"/>
    <ds:schemaRef ds:uri="25be7b97-c60c-45f3-8469-1f47d660c055"/>
    <ds:schemaRef ds:uri="http://purl.org/dc/elements/1.1/"/>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F7E3070-D40C-47D3-8581-CB0C65AFE24D}">
  <ds:schemaRefs>
    <ds:schemaRef ds:uri="http://schemas.microsoft.com/sharepoint/v3/contenttype/forms"/>
  </ds:schemaRefs>
</ds:datastoreItem>
</file>

<file path=customXml/itemProps3.xml><?xml version="1.0" encoding="utf-8"?>
<ds:datastoreItem xmlns:ds="http://schemas.openxmlformats.org/officeDocument/2006/customXml" ds:itemID="{8DC80EEF-6867-449C-B87A-E43244B744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be7b97-c60c-45f3-8469-1f47d660c0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2574</TotalTime>
  <Words>1174</Words>
  <Application>Microsoft Office PowerPoint</Application>
  <PresentationFormat>On-screen Show (4:3)</PresentationFormat>
  <Paragraphs>128</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ＭＳ Ｐゴシック</vt:lpstr>
      <vt:lpstr>Arial</vt:lpstr>
      <vt:lpstr>Avenir LT 45 Book</vt:lpstr>
      <vt:lpstr>Calibri</vt:lpstr>
      <vt:lpstr>Wingdings</vt:lpstr>
      <vt:lpstr>Default Design</vt:lpstr>
      <vt:lpstr>Faculty of Law Labour and Social Security Law Unit</vt:lpstr>
      <vt:lpstr>PRACTICAL LABOUR LAW PROGRAMME AIM OF THE PROGRAMME</vt:lpstr>
      <vt:lpstr>PowerPoint Presentation</vt:lpstr>
      <vt:lpstr>PowerPoint Presentation</vt:lpstr>
      <vt:lpstr>PowerPoint Presentation</vt:lpstr>
      <vt:lpstr>APPLICATION FORM: PRACTICAL LABOUR LAW PROGRAMME</vt:lpstr>
    </vt:vector>
  </TitlesOfParts>
  <Company>NMMU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CSchonknecht</dc:creator>
  <cp:lastModifiedBy>Strydom, Erina (Ms) (Summerstrand Campus South)</cp:lastModifiedBy>
  <cp:revision>144</cp:revision>
  <cp:lastPrinted>2025-02-18T09:20:55Z</cp:lastPrinted>
  <dcterms:created xsi:type="dcterms:W3CDTF">2006-12-05T12:30:39Z</dcterms:created>
  <dcterms:modified xsi:type="dcterms:W3CDTF">2025-05-07T04:27:20Z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0x0101004021282A38AFE0408E83E49D8BD23E26</vt:lpwstr>
  </property>
</Properties>
</file>